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305" r:id="rId4"/>
    <p:sldId id="290" r:id="rId5"/>
    <p:sldId id="286" r:id="rId6"/>
    <p:sldId id="287" r:id="rId7"/>
    <p:sldId id="304" r:id="rId8"/>
    <p:sldId id="288" r:id="rId9"/>
    <p:sldId id="289" r:id="rId10"/>
    <p:sldId id="308" r:id="rId11"/>
    <p:sldId id="291" r:id="rId12"/>
    <p:sldId id="310" r:id="rId13"/>
    <p:sldId id="292" r:id="rId14"/>
    <p:sldId id="309" r:id="rId15"/>
    <p:sldId id="295" r:id="rId16"/>
    <p:sldId id="293" r:id="rId17"/>
    <p:sldId id="299" r:id="rId18"/>
    <p:sldId id="296" r:id="rId19"/>
    <p:sldId id="297" r:id="rId20"/>
    <p:sldId id="298" r:id="rId21"/>
    <p:sldId id="311" r:id="rId22"/>
    <p:sldId id="312" r:id="rId23"/>
    <p:sldId id="313" r:id="rId24"/>
    <p:sldId id="314" r:id="rId25"/>
    <p:sldId id="315" r:id="rId26"/>
    <p:sldId id="317" r:id="rId27"/>
    <p:sldId id="325" r:id="rId28"/>
    <p:sldId id="326" r:id="rId29"/>
    <p:sldId id="327" r:id="rId30"/>
    <p:sldId id="328" r:id="rId31"/>
    <p:sldId id="329" r:id="rId32"/>
    <p:sldId id="330" r:id="rId33"/>
    <p:sldId id="331" r:id="rId34"/>
    <p:sldId id="332" r:id="rId35"/>
    <p:sldId id="302" r:id="rId36"/>
    <p:sldId id="333" r:id="rId37"/>
    <p:sldId id="334" r:id="rId38"/>
    <p:sldId id="319" r:id="rId39"/>
    <p:sldId id="320" r:id="rId40"/>
    <p:sldId id="321" r:id="rId41"/>
    <p:sldId id="322" r:id="rId42"/>
    <p:sldId id="323" r:id="rId43"/>
    <p:sldId id="324" r:id="rId44"/>
    <p:sldId id="284"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C6B33-917D-4E27-A47F-80DD009BE1EA}" type="doc">
      <dgm:prSet loTypeId="urn:microsoft.com/office/officeart/2005/8/layout/hList3" loCatId="list" qsTypeId="urn:microsoft.com/office/officeart/2005/8/quickstyle/simple1" qsCatId="simple" csTypeId="urn:microsoft.com/office/officeart/2005/8/colors/accent4_5" csCatId="accent4" phldr="1"/>
      <dgm:spPr/>
      <dgm:t>
        <a:bodyPr/>
        <a:lstStyle/>
        <a:p>
          <a:endParaRPr lang="ru-RU"/>
        </a:p>
      </dgm:t>
    </dgm:pt>
    <dgm:pt modelId="{1A8E807A-00CA-40E4-86F0-0EF82EF33D54}">
      <dgm:prSet phldrT="[Текст]">
        <dgm:style>
          <a:lnRef idx="1">
            <a:schemeClr val="accent2"/>
          </a:lnRef>
          <a:fillRef idx="3">
            <a:schemeClr val="accent2"/>
          </a:fillRef>
          <a:effectRef idx="2">
            <a:schemeClr val="accent2"/>
          </a:effectRef>
          <a:fontRef idx="minor">
            <a:schemeClr val="lt1"/>
          </a:fontRef>
        </dgm:style>
      </dgm:prSet>
      <dgm:spPr>
        <a:blipFill rotWithShape="0">
          <a:blip xmlns:r="http://schemas.openxmlformats.org/officeDocument/2006/relationships" r:embed="rId1"/>
          <a:tile tx="0" ty="0" sx="100000" sy="100000" flip="none" algn="tl"/>
        </a:blipFill>
        <a:effectLst>
          <a:glow rad="228600">
            <a:schemeClr val="accent4">
              <a:satMod val="175000"/>
              <a:alpha val="40000"/>
            </a:schemeClr>
          </a:glow>
        </a:effectLst>
        <a:scene3d>
          <a:camera prst="orthographicFront"/>
          <a:lightRig rig="threePt" dir="t"/>
        </a:scene3d>
        <a:sp3d>
          <a:bevelT w="152400" h="50800" prst="softRound"/>
        </a:sp3d>
      </dgm:spPr>
      <dgm:t>
        <a:bodyPr/>
        <a:lstStyle/>
        <a:p>
          <a:r>
            <a:rPr lang="kk-KZ" dirty="0" smtClean="0">
              <a:solidFill>
                <a:schemeClr val="tx2">
                  <a:lumMod val="50000"/>
                </a:schemeClr>
              </a:solidFill>
            </a:rPr>
            <a:t>Үш қабатшадан тұрады:</a:t>
          </a:r>
          <a:endParaRPr lang="ru-RU" dirty="0">
            <a:solidFill>
              <a:schemeClr val="tx2">
                <a:lumMod val="50000"/>
              </a:schemeClr>
            </a:solidFill>
          </a:endParaRPr>
        </a:p>
      </dgm:t>
    </dgm:pt>
    <dgm:pt modelId="{DFEA6DA4-F357-4CBF-BEEC-D7AB07DA2BD3}" type="parTrans" cxnId="{C693E8EA-2353-4C73-AFB2-6CA1E471A2CC}">
      <dgm:prSet/>
      <dgm:spPr/>
      <dgm:t>
        <a:bodyPr/>
        <a:lstStyle/>
        <a:p>
          <a:endParaRPr lang="ru-RU"/>
        </a:p>
      </dgm:t>
    </dgm:pt>
    <dgm:pt modelId="{087652F4-5A87-4B1B-A6CA-E469839B8DA3}" type="sibTrans" cxnId="{C693E8EA-2353-4C73-AFB2-6CA1E471A2CC}">
      <dgm:prSet/>
      <dgm:spPr/>
      <dgm:t>
        <a:bodyPr/>
        <a:lstStyle/>
        <a:p>
          <a:endParaRPr lang="ru-RU"/>
        </a:p>
      </dgm:t>
    </dgm:pt>
    <dgm:pt modelId="{4AD04255-4869-40D5-AB5F-CAD8EA5C879C}">
      <dgm:prSet/>
      <dgm:spPr/>
      <dgm:t>
        <a:bodyPr/>
        <a:lstStyle/>
        <a:p>
          <a:r>
            <a:rPr lang="kk-KZ" dirty="0" smtClean="0">
              <a:solidFill>
                <a:schemeClr val="tx2"/>
              </a:solidFill>
              <a:latin typeface="Times New Roman" pitchFamily="18" charset="0"/>
              <a:cs typeface="Times New Roman" pitchFamily="18" charset="0"/>
            </a:rPr>
            <a:t>Ішкі қабатша-бір қабатты жазық эндотелий клеткаларынан түзілген.</a:t>
          </a:r>
        </a:p>
      </dgm:t>
    </dgm:pt>
    <dgm:pt modelId="{DE113C06-7FE5-416B-83BE-14D03C62A484}" type="parTrans" cxnId="{DB37237A-CD15-4EC1-BCA0-98318F564BC7}">
      <dgm:prSet/>
      <dgm:spPr/>
      <dgm:t>
        <a:bodyPr/>
        <a:lstStyle/>
        <a:p>
          <a:endParaRPr lang="ru-RU"/>
        </a:p>
      </dgm:t>
    </dgm:pt>
    <dgm:pt modelId="{C6E18C6E-13FD-4F6C-8D17-4A6273130431}" type="sibTrans" cxnId="{DB37237A-CD15-4EC1-BCA0-98318F564BC7}">
      <dgm:prSet/>
      <dgm:spPr/>
      <dgm:t>
        <a:bodyPr/>
        <a:lstStyle/>
        <a:p>
          <a:endParaRPr lang="ru-RU"/>
        </a:p>
      </dgm:t>
    </dgm:pt>
    <dgm:pt modelId="{2262E41B-7876-4504-AE14-19A1976E079A}">
      <dgm:prSet/>
      <dgm:spPr/>
      <dgm:t>
        <a:bodyPr/>
        <a:lstStyle/>
        <a:p>
          <a:r>
            <a:rPr lang="kk-KZ" dirty="0" smtClean="0">
              <a:solidFill>
                <a:schemeClr val="tx2"/>
              </a:solidFill>
              <a:latin typeface="Times New Roman" pitchFamily="18" charset="0"/>
              <a:cs typeface="Times New Roman" pitchFamily="18" charset="0"/>
            </a:rPr>
            <a:t>Ортаңғы қабатша- көп мөлшерде келген созылмалы дәнекер тіннен тұрады.</a:t>
          </a:r>
        </a:p>
      </dgm:t>
    </dgm:pt>
    <dgm:pt modelId="{156D5B95-0529-44A5-976F-47515DF68494}" type="parTrans" cxnId="{F47975E2-D34D-445D-82C1-1184548CFA88}">
      <dgm:prSet/>
      <dgm:spPr/>
      <dgm:t>
        <a:bodyPr/>
        <a:lstStyle/>
        <a:p>
          <a:endParaRPr lang="ru-RU"/>
        </a:p>
      </dgm:t>
    </dgm:pt>
    <dgm:pt modelId="{E59DAA18-3D20-4A28-BCE1-B1469A0140BC}" type="sibTrans" cxnId="{F47975E2-D34D-445D-82C1-1184548CFA88}">
      <dgm:prSet/>
      <dgm:spPr/>
      <dgm:t>
        <a:bodyPr/>
        <a:lstStyle/>
        <a:p>
          <a:endParaRPr lang="ru-RU"/>
        </a:p>
      </dgm:t>
    </dgm:pt>
    <dgm:pt modelId="{9F94F28A-964A-4B42-BABB-3A9E928D3877}">
      <dgm:prSet/>
      <dgm:spPr/>
      <dgm:t>
        <a:bodyPr/>
        <a:lstStyle/>
        <a:p>
          <a:r>
            <a:rPr lang="kk-KZ" dirty="0" smtClean="0">
              <a:solidFill>
                <a:schemeClr val="tx2"/>
              </a:solidFill>
              <a:latin typeface="Times New Roman" pitchFamily="18" charset="0"/>
              <a:cs typeface="Times New Roman" pitchFamily="18" charset="0"/>
            </a:rPr>
            <a:t>Сыртқы қабатша-көп мөлшерде келген созылмалы талшықты дәнекер тіннен және жеке бірыңғай салалы бұлшық ет тінінен тұрады.</a:t>
          </a:r>
          <a:endParaRPr lang="ru-RU" dirty="0">
            <a:solidFill>
              <a:schemeClr val="tx2"/>
            </a:solidFill>
            <a:latin typeface="Times New Roman" pitchFamily="18" charset="0"/>
            <a:cs typeface="Times New Roman" pitchFamily="18" charset="0"/>
          </a:endParaRPr>
        </a:p>
      </dgm:t>
    </dgm:pt>
    <dgm:pt modelId="{CF564E8D-B6D8-4DD1-B097-EA4629093012}" type="parTrans" cxnId="{248F3CC7-32F8-4A51-8F05-CBA753958557}">
      <dgm:prSet/>
      <dgm:spPr/>
      <dgm:t>
        <a:bodyPr/>
        <a:lstStyle/>
        <a:p>
          <a:endParaRPr lang="ru-RU"/>
        </a:p>
      </dgm:t>
    </dgm:pt>
    <dgm:pt modelId="{07531B6E-F262-4A6B-B5E2-3E2296EC563C}" type="sibTrans" cxnId="{248F3CC7-32F8-4A51-8F05-CBA753958557}">
      <dgm:prSet/>
      <dgm:spPr/>
      <dgm:t>
        <a:bodyPr/>
        <a:lstStyle/>
        <a:p>
          <a:endParaRPr lang="ru-RU"/>
        </a:p>
      </dgm:t>
    </dgm:pt>
    <dgm:pt modelId="{5882389C-FB3A-4AA3-96BE-C4DB4D1E10D0}" type="pres">
      <dgm:prSet presAssocID="{4C7C6B33-917D-4E27-A47F-80DD009BE1EA}" presName="composite" presStyleCnt="0">
        <dgm:presLayoutVars>
          <dgm:chMax val="1"/>
          <dgm:dir/>
          <dgm:resizeHandles val="exact"/>
        </dgm:presLayoutVars>
      </dgm:prSet>
      <dgm:spPr/>
      <dgm:t>
        <a:bodyPr/>
        <a:lstStyle/>
        <a:p>
          <a:endParaRPr lang="ru-RU"/>
        </a:p>
      </dgm:t>
    </dgm:pt>
    <dgm:pt modelId="{1730B6A1-7EAF-409E-A2D8-AF44E7D0D93C}" type="pres">
      <dgm:prSet presAssocID="{1A8E807A-00CA-40E4-86F0-0EF82EF33D54}" presName="roof" presStyleLbl="dkBgShp" presStyleIdx="0" presStyleCnt="2" custScaleY="81818" custLinFactNeighborY="-47836"/>
      <dgm:spPr/>
      <dgm:t>
        <a:bodyPr/>
        <a:lstStyle/>
        <a:p>
          <a:endParaRPr lang="ru-RU"/>
        </a:p>
      </dgm:t>
    </dgm:pt>
    <dgm:pt modelId="{BAE785DC-93C8-47FE-A596-0BA89CD76A9F}" type="pres">
      <dgm:prSet presAssocID="{1A8E807A-00CA-40E4-86F0-0EF82EF33D54}" presName="pillars" presStyleCnt="0"/>
      <dgm:spPr/>
    </dgm:pt>
    <dgm:pt modelId="{3ECC0CA5-AC50-4FF9-8006-DEA31A253951}" type="pres">
      <dgm:prSet presAssocID="{1A8E807A-00CA-40E4-86F0-0EF82EF33D54}" presName="pillar1" presStyleLbl="node1" presStyleIdx="0" presStyleCnt="3">
        <dgm:presLayoutVars>
          <dgm:bulletEnabled val="1"/>
        </dgm:presLayoutVars>
      </dgm:prSet>
      <dgm:spPr/>
      <dgm:t>
        <a:bodyPr/>
        <a:lstStyle/>
        <a:p>
          <a:endParaRPr lang="ru-RU"/>
        </a:p>
      </dgm:t>
    </dgm:pt>
    <dgm:pt modelId="{57BBFEF0-243D-4DD7-AAFF-2EC41E1DB35E}" type="pres">
      <dgm:prSet presAssocID="{2262E41B-7876-4504-AE14-19A1976E079A}" presName="pillarX" presStyleLbl="node1" presStyleIdx="1" presStyleCnt="3">
        <dgm:presLayoutVars>
          <dgm:bulletEnabled val="1"/>
        </dgm:presLayoutVars>
      </dgm:prSet>
      <dgm:spPr/>
      <dgm:t>
        <a:bodyPr/>
        <a:lstStyle/>
        <a:p>
          <a:endParaRPr lang="ru-RU"/>
        </a:p>
      </dgm:t>
    </dgm:pt>
    <dgm:pt modelId="{2B26B670-E5B8-48AE-A6A8-1FE21AAC9CA8}" type="pres">
      <dgm:prSet presAssocID="{9F94F28A-964A-4B42-BABB-3A9E928D3877}" presName="pillarX" presStyleLbl="node1" presStyleIdx="2" presStyleCnt="3">
        <dgm:presLayoutVars>
          <dgm:bulletEnabled val="1"/>
        </dgm:presLayoutVars>
      </dgm:prSet>
      <dgm:spPr/>
      <dgm:t>
        <a:bodyPr/>
        <a:lstStyle/>
        <a:p>
          <a:endParaRPr lang="ru-RU"/>
        </a:p>
      </dgm:t>
    </dgm:pt>
    <dgm:pt modelId="{B91E1802-B0F6-40CE-9BCB-DF6A9AA37113}" type="pres">
      <dgm:prSet presAssocID="{1A8E807A-00CA-40E4-86F0-0EF82EF33D54}" presName="base" presStyleLbl="dkBgShp" presStyleIdx="1" presStyleCnt="2"/>
      <dgm:spPr/>
    </dgm:pt>
  </dgm:ptLst>
  <dgm:cxnLst>
    <dgm:cxn modelId="{83C8D1F3-5AD5-41E2-BD93-B982A05FF6F2}" type="presOf" srcId="{2262E41B-7876-4504-AE14-19A1976E079A}" destId="{57BBFEF0-243D-4DD7-AAFF-2EC41E1DB35E}" srcOrd="0" destOrd="0" presId="urn:microsoft.com/office/officeart/2005/8/layout/hList3"/>
    <dgm:cxn modelId="{F47975E2-D34D-445D-82C1-1184548CFA88}" srcId="{1A8E807A-00CA-40E4-86F0-0EF82EF33D54}" destId="{2262E41B-7876-4504-AE14-19A1976E079A}" srcOrd="1" destOrd="0" parTransId="{156D5B95-0529-44A5-976F-47515DF68494}" sibTransId="{E59DAA18-3D20-4A28-BCE1-B1469A0140BC}"/>
    <dgm:cxn modelId="{6360A380-A2FA-4A23-9C8E-380D322124DF}" type="presOf" srcId="{4C7C6B33-917D-4E27-A47F-80DD009BE1EA}" destId="{5882389C-FB3A-4AA3-96BE-C4DB4D1E10D0}" srcOrd="0" destOrd="0" presId="urn:microsoft.com/office/officeart/2005/8/layout/hList3"/>
    <dgm:cxn modelId="{C693E8EA-2353-4C73-AFB2-6CA1E471A2CC}" srcId="{4C7C6B33-917D-4E27-A47F-80DD009BE1EA}" destId="{1A8E807A-00CA-40E4-86F0-0EF82EF33D54}" srcOrd="0" destOrd="0" parTransId="{DFEA6DA4-F357-4CBF-BEEC-D7AB07DA2BD3}" sibTransId="{087652F4-5A87-4B1B-A6CA-E469839B8DA3}"/>
    <dgm:cxn modelId="{DB37237A-CD15-4EC1-BCA0-98318F564BC7}" srcId="{1A8E807A-00CA-40E4-86F0-0EF82EF33D54}" destId="{4AD04255-4869-40D5-AB5F-CAD8EA5C879C}" srcOrd="0" destOrd="0" parTransId="{DE113C06-7FE5-416B-83BE-14D03C62A484}" sibTransId="{C6E18C6E-13FD-4F6C-8D17-4A6273130431}"/>
    <dgm:cxn modelId="{248F3CC7-32F8-4A51-8F05-CBA753958557}" srcId="{1A8E807A-00CA-40E4-86F0-0EF82EF33D54}" destId="{9F94F28A-964A-4B42-BABB-3A9E928D3877}" srcOrd="2" destOrd="0" parTransId="{CF564E8D-B6D8-4DD1-B097-EA4629093012}" sibTransId="{07531B6E-F262-4A6B-B5E2-3E2296EC563C}"/>
    <dgm:cxn modelId="{82601310-AADD-4F64-9737-53522ED7C9D2}" type="presOf" srcId="{1A8E807A-00CA-40E4-86F0-0EF82EF33D54}" destId="{1730B6A1-7EAF-409E-A2D8-AF44E7D0D93C}" srcOrd="0" destOrd="0" presId="urn:microsoft.com/office/officeart/2005/8/layout/hList3"/>
    <dgm:cxn modelId="{27077EFA-6E57-4512-A85E-760B645CA2F8}" type="presOf" srcId="{4AD04255-4869-40D5-AB5F-CAD8EA5C879C}" destId="{3ECC0CA5-AC50-4FF9-8006-DEA31A253951}" srcOrd="0" destOrd="0" presId="urn:microsoft.com/office/officeart/2005/8/layout/hList3"/>
    <dgm:cxn modelId="{70D8CB7F-4C3D-4F3F-98FC-EE837FC0FB73}" type="presOf" srcId="{9F94F28A-964A-4B42-BABB-3A9E928D3877}" destId="{2B26B670-E5B8-48AE-A6A8-1FE21AAC9CA8}" srcOrd="0" destOrd="0" presId="urn:microsoft.com/office/officeart/2005/8/layout/hList3"/>
    <dgm:cxn modelId="{C5BF975A-EC4D-4C64-A731-AA86F0E21D6A}" type="presParOf" srcId="{5882389C-FB3A-4AA3-96BE-C4DB4D1E10D0}" destId="{1730B6A1-7EAF-409E-A2D8-AF44E7D0D93C}" srcOrd="0" destOrd="0" presId="urn:microsoft.com/office/officeart/2005/8/layout/hList3"/>
    <dgm:cxn modelId="{21E8A76E-3E26-4C75-9B3F-58F6FE41E641}" type="presParOf" srcId="{5882389C-FB3A-4AA3-96BE-C4DB4D1E10D0}" destId="{BAE785DC-93C8-47FE-A596-0BA89CD76A9F}" srcOrd="1" destOrd="0" presId="urn:microsoft.com/office/officeart/2005/8/layout/hList3"/>
    <dgm:cxn modelId="{C89A6BBA-207C-4C7A-9BF6-D33A2AA75DC0}" type="presParOf" srcId="{BAE785DC-93C8-47FE-A596-0BA89CD76A9F}" destId="{3ECC0CA5-AC50-4FF9-8006-DEA31A253951}" srcOrd="0" destOrd="0" presId="urn:microsoft.com/office/officeart/2005/8/layout/hList3"/>
    <dgm:cxn modelId="{0DDF6A78-38C8-4308-A68B-4CBB87FADCAF}" type="presParOf" srcId="{BAE785DC-93C8-47FE-A596-0BA89CD76A9F}" destId="{57BBFEF0-243D-4DD7-AAFF-2EC41E1DB35E}" srcOrd="1" destOrd="0" presId="urn:microsoft.com/office/officeart/2005/8/layout/hList3"/>
    <dgm:cxn modelId="{C54B4E5F-3419-4397-A0A5-C16B79AAF505}" type="presParOf" srcId="{BAE785DC-93C8-47FE-A596-0BA89CD76A9F}" destId="{2B26B670-E5B8-48AE-A6A8-1FE21AAC9CA8}" srcOrd="2" destOrd="0" presId="urn:microsoft.com/office/officeart/2005/8/layout/hList3"/>
    <dgm:cxn modelId="{C6A0F1CA-189D-42C8-B621-C57DBAE1AEBF}" type="presParOf" srcId="{5882389C-FB3A-4AA3-96BE-C4DB4D1E10D0}" destId="{B91E1802-B0F6-40CE-9BCB-DF6A9AA3711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2FAA4-1B14-4E43-A48D-A56A5C31FD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BC2BF5E0-396D-4D94-8803-DDCA50235D7E}">
      <dgm:prSet/>
      <dgm:spPr/>
      <dgm:t>
        <a:bodyPr/>
        <a:lstStyle/>
        <a:p>
          <a:r>
            <a:rPr lang="ru-RU" dirty="0" smtClean="0">
              <a:latin typeface="Times New Roman" pitchFamily="18" charset="0"/>
              <a:cs typeface="Times New Roman" pitchFamily="18" charset="0"/>
            </a:rPr>
            <a:t>Жүрекшелер миокардасы-2 қабатшадан тұрады:</a:t>
          </a:r>
          <a:endParaRPr lang="ru-RU" dirty="0">
            <a:latin typeface="Times New Roman" pitchFamily="18" charset="0"/>
            <a:cs typeface="Times New Roman" pitchFamily="18" charset="0"/>
          </a:endParaRPr>
        </a:p>
      </dgm:t>
    </dgm:pt>
    <dgm:pt modelId="{17FE6206-9302-44D9-8AF0-867BEAF4490B}" type="parTrans" cxnId="{3D27D430-C627-4F14-8CC0-0D7646FEB541}">
      <dgm:prSet/>
      <dgm:spPr/>
      <dgm:t>
        <a:bodyPr/>
        <a:lstStyle/>
        <a:p>
          <a:endParaRPr lang="ru-RU"/>
        </a:p>
      </dgm:t>
    </dgm:pt>
    <dgm:pt modelId="{ED2E9F29-776D-413E-BCD8-259E278C3DEC}" type="sibTrans" cxnId="{3D27D430-C627-4F14-8CC0-0D7646FEB541}">
      <dgm:prSet/>
      <dgm:spPr/>
      <dgm:t>
        <a:bodyPr/>
        <a:lstStyle/>
        <a:p>
          <a:endParaRPr lang="ru-RU"/>
        </a:p>
      </dgm:t>
    </dgm:pt>
    <dgm:pt modelId="{C904963F-ECD7-4B96-BD6D-819238CAB914}">
      <dgm:prSet custT="1"/>
      <dgm:spPr/>
      <dgm:t>
        <a:bodyPr/>
        <a:lstStyle/>
        <a:p>
          <a:r>
            <a:rPr lang="ru-RU" sz="3200" dirty="0" smtClean="0">
              <a:latin typeface="Times New Roman" pitchFamily="18" charset="0"/>
              <a:cs typeface="Times New Roman" pitchFamily="18" charset="0"/>
            </a:rPr>
            <a:t>а)</a:t>
          </a:r>
          <a:r>
            <a:rPr lang="ru-RU" sz="3200" dirty="0" err="1" smtClean="0">
              <a:latin typeface="Times New Roman" pitchFamily="18" charset="0"/>
              <a:cs typeface="Times New Roman" pitchFamily="18" charset="0"/>
            </a:rPr>
            <a:t>сыртқы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циркулярлы</a:t>
          </a:r>
          <a:endParaRPr lang="ru-RU" sz="3200" dirty="0">
            <a:latin typeface="Times New Roman" pitchFamily="18" charset="0"/>
            <a:cs typeface="Times New Roman" pitchFamily="18" charset="0"/>
          </a:endParaRPr>
        </a:p>
      </dgm:t>
    </dgm:pt>
    <dgm:pt modelId="{5589C258-E5A9-4272-984D-018486AED972}" type="parTrans" cxnId="{1F9A1C50-F903-44C0-AEDE-290D6505C321}">
      <dgm:prSet/>
      <dgm:spPr/>
      <dgm:t>
        <a:bodyPr/>
        <a:lstStyle/>
        <a:p>
          <a:endParaRPr lang="ru-RU"/>
        </a:p>
      </dgm:t>
    </dgm:pt>
    <dgm:pt modelId="{D42F8251-B74D-4172-AFDE-D2FEC74AEB71}" type="sibTrans" cxnId="{1F9A1C50-F903-44C0-AEDE-290D6505C321}">
      <dgm:prSet/>
      <dgm:spPr/>
      <dgm:t>
        <a:bodyPr/>
        <a:lstStyle/>
        <a:p>
          <a:endParaRPr lang="ru-RU"/>
        </a:p>
      </dgm:t>
    </dgm:pt>
    <dgm:pt modelId="{321A0B77-3F50-46F4-8873-A0586B4AA45C}">
      <dgm:prSet custT="1"/>
      <dgm:spPr/>
      <dgm:t>
        <a:bodyPr/>
        <a:lstStyle/>
        <a:p>
          <a:r>
            <a:rPr lang="ru-RU" sz="3200" dirty="0" smtClean="0">
              <a:latin typeface="Times New Roman" pitchFamily="18" charset="0"/>
              <a:cs typeface="Times New Roman" pitchFamily="18" charset="0"/>
            </a:rPr>
            <a:t>б)</a:t>
          </a:r>
          <a:r>
            <a:rPr lang="ru-RU" sz="3200" dirty="0" err="1" smtClean="0">
              <a:latin typeface="Times New Roman" pitchFamily="18" charset="0"/>
              <a:cs typeface="Times New Roman" pitchFamily="18" charset="0"/>
            </a:rPr>
            <a:t>ішкі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бойлық</a:t>
          </a:r>
          <a:endParaRPr lang="ru-RU" sz="3200" dirty="0">
            <a:latin typeface="Times New Roman" pitchFamily="18" charset="0"/>
            <a:cs typeface="Times New Roman" pitchFamily="18" charset="0"/>
          </a:endParaRPr>
        </a:p>
      </dgm:t>
    </dgm:pt>
    <dgm:pt modelId="{35CDF68D-1EBC-4AE6-BF1F-B1C0A617166E}" type="parTrans" cxnId="{6C77C46C-8C57-4F57-B2C7-AB3173DB2AAE}">
      <dgm:prSet/>
      <dgm:spPr/>
      <dgm:t>
        <a:bodyPr/>
        <a:lstStyle/>
        <a:p>
          <a:endParaRPr lang="ru-RU"/>
        </a:p>
      </dgm:t>
    </dgm:pt>
    <dgm:pt modelId="{1D777820-5817-452D-A76C-17994BA27528}" type="sibTrans" cxnId="{6C77C46C-8C57-4F57-B2C7-AB3173DB2AAE}">
      <dgm:prSet/>
      <dgm:spPr/>
      <dgm:t>
        <a:bodyPr/>
        <a:lstStyle/>
        <a:p>
          <a:endParaRPr lang="ru-RU"/>
        </a:p>
      </dgm:t>
    </dgm:pt>
    <dgm:pt modelId="{BD7ADFD7-9D8B-47FD-AF77-69D866FCBDFE}">
      <dgm:prSet/>
      <dgm:spPr/>
      <dgm:t>
        <a:bodyPr/>
        <a:lstStyle/>
        <a:p>
          <a:endParaRPr lang="ru-RU" sz="1800" dirty="0"/>
        </a:p>
      </dgm:t>
    </dgm:pt>
    <dgm:pt modelId="{F99D97B0-F507-46DB-965A-DAA7F2BA6974}" type="parTrans" cxnId="{5F772ACD-EFDC-4B91-86AD-95E9C5527774}">
      <dgm:prSet/>
      <dgm:spPr/>
      <dgm:t>
        <a:bodyPr/>
        <a:lstStyle/>
        <a:p>
          <a:endParaRPr lang="ru-RU"/>
        </a:p>
      </dgm:t>
    </dgm:pt>
    <dgm:pt modelId="{2BA81BC9-5270-4CD2-AE0C-2ADE13AFD408}" type="sibTrans" cxnId="{5F772ACD-EFDC-4B91-86AD-95E9C5527774}">
      <dgm:prSet/>
      <dgm:spPr/>
      <dgm:t>
        <a:bodyPr/>
        <a:lstStyle/>
        <a:p>
          <a:endParaRPr lang="ru-RU"/>
        </a:p>
      </dgm:t>
    </dgm:pt>
    <dgm:pt modelId="{119E5D2A-784E-40BC-9680-ED587BA381A2}">
      <dgm:prSet/>
      <dgm:spPr/>
      <dgm:t>
        <a:bodyPr/>
        <a:lstStyle/>
        <a:p>
          <a:r>
            <a:rPr lang="ru-RU" dirty="0" smtClean="0">
              <a:latin typeface="Times New Roman" pitchFamily="18" charset="0"/>
              <a:cs typeface="Times New Roman" pitchFamily="18" charset="0"/>
            </a:rPr>
            <a:t>Қарыншалар миокардасы- 3 қабатшадан тұрады</a:t>
          </a:r>
          <a:r>
            <a:rPr lang="ru-RU" dirty="0" smtClean="0"/>
            <a:t>:</a:t>
          </a:r>
          <a:endParaRPr lang="ru-RU" dirty="0"/>
        </a:p>
      </dgm:t>
    </dgm:pt>
    <dgm:pt modelId="{81EBB272-CB7D-483D-9F4B-EBC2289FF344}" type="parTrans" cxnId="{4929FB38-74AB-471E-B9BE-756013F577EC}">
      <dgm:prSet/>
      <dgm:spPr/>
      <dgm:t>
        <a:bodyPr/>
        <a:lstStyle/>
        <a:p>
          <a:endParaRPr lang="ru-RU"/>
        </a:p>
      </dgm:t>
    </dgm:pt>
    <dgm:pt modelId="{FB1363AC-ADA0-4E51-A1B6-7D9FB9617DF2}" type="sibTrans" cxnId="{4929FB38-74AB-471E-B9BE-756013F577EC}">
      <dgm:prSet/>
      <dgm:spPr/>
      <dgm:t>
        <a:bodyPr/>
        <a:lstStyle/>
        <a:p>
          <a:endParaRPr lang="ru-RU"/>
        </a:p>
      </dgm:t>
    </dgm:pt>
    <dgm:pt modelId="{1546D42D-0CE1-4222-A643-B9041F9F7BFD}">
      <dgm:prSet custT="1"/>
      <dgm:spPr/>
      <dgm:t>
        <a:bodyPr/>
        <a:lstStyle/>
        <a:p>
          <a:r>
            <a:rPr lang="ru-RU" sz="2400" dirty="0" smtClean="0">
              <a:latin typeface="Times New Roman" pitchFamily="18" charset="0"/>
              <a:cs typeface="Times New Roman" pitchFamily="18" charset="0"/>
            </a:rPr>
            <a:t>а)</a:t>
          </a:r>
          <a:r>
            <a:rPr lang="ru-RU" sz="2400" dirty="0" err="1" smtClean="0">
              <a:latin typeface="Times New Roman" pitchFamily="18" charset="0"/>
              <a:cs typeface="Times New Roman" pitchFamily="18" charset="0"/>
            </a:rPr>
            <a:t>сыртқы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бойлық</a:t>
          </a:r>
          <a:endParaRPr lang="ru-RU" sz="2400" dirty="0">
            <a:latin typeface="Times New Roman" pitchFamily="18" charset="0"/>
            <a:cs typeface="Times New Roman" pitchFamily="18" charset="0"/>
          </a:endParaRPr>
        </a:p>
      </dgm:t>
    </dgm:pt>
    <dgm:pt modelId="{10BE4824-4CAA-4B50-8477-2CD892BD9530}" type="parTrans" cxnId="{E6234A2E-F500-4805-B228-92DAFD8995F3}">
      <dgm:prSet/>
      <dgm:spPr/>
      <dgm:t>
        <a:bodyPr/>
        <a:lstStyle/>
        <a:p>
          <a:endParaRPr lang="ru-RU"/>
        </a:p>
      </dgm:t>
    </dgm:pt>
    <dgm:pt modelId="{BCA10313-B24D-4496-8B58-6E700D5267C1}" type="sibTrans" cxnId="{E6234A2E-F500-4805-B228-92DAFD8995F3}">
      <dgm:prSet/>
      <dgm:spPr/>
      <dgm:t>
        <a:bodyPr/>
        <a:lstStyle/>
        <a:p>
          <a:endParaRPr lang="ru-RU"/>
        </a:p>
      </dgm:t>
    </dgm:pt>
    <dgm:pt modelId="{AB16C727-91AA-4FE1-BE66-FE6C0A82BCE9}">
      <dgm:prSet custT="1"/>
      <dgm:spPr/>
      <dgm:t>
        <a:bodyPr/>
        <a:lstStyle/>
        <a:p>
          <a:r>
            <a:rPr lang="ru-RU" sz="2400" dirty="0" smtClean="0">
              <a:latin typeface="Times New Roman" pitchFamily="18" charset="0"/>
              <a:cs typeface="Times New Roman" pitchFamily="18" charset="0"/>
            </a:rPr>
            <a:t>б)</a:t>
          </a:r>
          <a:r>
            <a:rPr lang="ru-RU" sz="2400" dirty="0" err="1" smtClean="0">
              <a:latin typeface="Times New Roman" pitchFamily="18" charset="0"/>
              <a:cs typeface="Times New Roman" pitchFamily="18" charset="0"/>
            </a:rPr>
            <a:t>ортаңғы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циркулярлы</a:t>
          </a:r>
          <a:r>
            <a:rPr lang="ru-RU" sz="2400" dirty="0" smtClean="0">
              <a:latin typeface="Times New Roman" pitchFamily="18" charset="0"/>
              <a:cs typeface="Times New Roman" pitchFamily="18" charset="0"/>
            </a:rPr>
            <a:t>-әр </a:t>
          </a:r>
          <a:r>
            <a:rPr lang="ru-RU" sz="2400" dirty="0" err="1" smtClean="0">
              <a:latin typeface="Times New Roman" pitchFamily="18" charset="0"/>
              <a:cs typeface="Times New Roman" pitchFamily="18" charset="0"/>
            </a:rPr>
            <a:t>қарыншаны</a:t>
          </a:r>
          <a:r>
            <a:rPr lang="ru-RU" sz="2400" dirty="0" smtClean="0">
              <a:latin typeface="Times New Roman" pitchFamily="18" charset="0"/>
              <a:cs typeface="Times New Roman" pitchFamily="18" charset="0"/>
            </a:rPr>
            <a:t> жеке </a:t>
          </a:r>
          <a:r>
            <a:rPr lang="ru-RU" sz="2400" dirty="0" err="1" smtClean="0">
              <a:latin typeface="Times New Roman" pitchFamily="18" charset="0"/>
              <a:cs typeface="Times New Roman" pitchFamily="18" charset="0"/>
            </a:rPr>
            <a:t>орайды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EF360DD9-D06E-40DC-BE68-4E871F81DB52}" type="parTrans" cxnId="{D9BF7456-8301-4B1D-BE70-3CD0B58E58E8}">
      <dgm:prSet/>
      <dgm:spPr/>
      <dgm:t>
        <a:bodyPr/>
        <a:lstStyle/>
        <a:p>
          <a:endParaRPr lang="ru-RU"/>
        </a:p>
      </dgm:t>
    </dgm:pt>
    <dgm:pt modelId="{7785DE47-3447-45EF-BA00-6A9EA46223E3}" type="sibTrans" cxnId="{D9BF7456-8301-4B1D-BE70-3CD0B58E58E8}">
      <dgm:prSet/>
      <dgm:spPr/>
      <dgm:t>
        <a:bodyPr/>
        <a:lstStyle/>
        <a:p>
          <a:endParaRPr lang="ru-RU"/>
        </a:p>
      </dgm:t>
    </dgm:pt>
    <dgm:pt modelId="{4768F02B-4698-4171-8AEE-9EC7A649214C}">
      <dgm:prSet custT="1"/>
      <dgm:spPr/>
      <dgm:t>
        <a:bodyPr/>
        <a:lstStyle/>
        <a:p>
          <a:r>
            <a:rPr lang="ru-RU" sz="2400" dirty="0" smtClean="0">
              <a:latin typeface="Times New Roman" pitchFamily="18" charset="0"/>
              <a:cs typeface="Times New Roman" pitchFamily="18" charset="0"/>
            </a:rPr>
            <a:t>в)</a:t>
          </a:r>
          <a:r>
            <a:rPr lang="ru-RU" sz="2400" dirty="0" err="1" smtClean="0">
              <a:latin typeface="Times New Roman" pitchFamily="18" charset="0"/>
              <a:cs typeface="Times New Roman" pitchFamily="18" charset="0"/>
            </a:rPr>
            <a:t>ішкі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бойлық</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F7EED5A9-9991-41FE-9F32-2EDB702F5941}" type="parTrans" cxnId="{53E180DF-496E-4D2C-9C54-2D9ACA15BA75}">
      <dgm:prSet/>
      <dgm:spPr/>
      <dgm:t>
        <a:bodyPr/>
        <a:lstStyle/>
        <a:p>
          <a:endParaRPr lang="ru-RU"/>
        </a:p>
      </dgm:t>
    </dgm:pt>
    <dgm:pt modelId="{0D8AB801-F4C8-4374-B8B2-C0A853E5C46C}" type="sibTrans" cxnId="{53E180DF-496E-4D2C-9C54-2D9ACA15BA75}">
      <dgm:prSet/>
      <dgm:spPr/>
      <dgm:t>
        <a:bodyPr/>
        <a:lstStyle/>
        <a:p>
          <a:endParaRPr lang="ru-RU"/>
        </a:p>
      </dgm:t>
    </dgm:pt>
    <dgm:pt modelId="{31C15004-1505-44FD-AB98-A1801CE6A861}">
      <dgm:prSet custT="1"/>
      <dgm:spPr/>
      <dgm:t>
        <a:bodyPr/>
        <a:lstStyle/>
        <a:p>
          <a:r>
            <a:rPr lang="ru-RU" sz="2400" dirty="0" err="1" smtClean="0">
              <a:latin typeface="Times New Roman" pitchFamily="18" charset="0"/>
              <a:cs typeface="Times New Roman" pitchFamily="18" charset="0"/>
            </a:rPr>
            <a:t>а,в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бір-бірімен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өріліп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кетеді</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89EF03FD-0BA1-4F56-92F6-04A21DE1BF04}" type="parTrans" cxnId="{877B7E17-6F6B-42A6-899D-98C0D1851C50}">
      <dgm:prSet/>
      <dgm:spPr/>
      <dgm:t>
        <a:bodyPr/>
        <a:lstStyle/>
        <a:p>
          <a:endParaRPr lang="ru-RU"/>
        </a:p>
      </dgm:t>
    </dgm:pt>
    <dgm:pt modelId="{E29CE8FB-80E6-49B2-8827-79B0B2A4EB5E}" type="sibTrans" cxnId="{877B7E17-6F6B-42A6-899D-98C0D1851C50}">
      <dgm:prSet/>
      <dgm:spPr/>
      <dgm:t>
        <a:bodyPr/>
        <a:lstStyle/>
        <a:p>
          <a:endParaRPr lang="ru-RU"/>
        </a:p>
      </dgm:t>
    </dgm:pt>
    <dgm:pt modelId="{AB5076B4-6B7A-4766-9311-348568300CC6}">
      <dgm:prSet/>
      <dgm:spPr/>
      <dgm:t>
        <a:bodyPr/>
        <a:lstStyle/>
        <a:p>
          <a:endParaRPr lang="ru-RU" sz="2000" dirty="0"/>
        </a:p>
      </dgm:t>
    </dgm:pt>
    <dgm:pt modelId="{7948B67D-3352-4BD4-A9B5-D0B64BE8C842}" type="parTrans" cxnId="{7C5867B5-940B-4711-AC26-327AA702DB4B}">
      <dgm:prSet/>
      <dgm:spPr/>
      <dgm:t>
        <a:bodyPr/>
        <a:lstStyle/>
        <a:p>
          <a:endParaRPr lang="ru-RU"/>
        </a:p>
      </dgm:t>
    </dgm:pt>
    <dgm:pt modelId="{B0EFAA53-04FB-4CF4-AC44-19D86C166CAF}" type="sibTrans" cxnId="{7C5867B5-940B-4711-AC26-327AA702DB4B}">
      <dgm:prSet/>
      <dgm:spPr/>
      <dgm:t>
        <a:bodyPr/>
        <a:lstStyle/>
        <a:p>
          <a:endParaRPr lang="ru-RU"/>
        </a:p>
      </dgm:t>
    </dgm:pt>
    <dgm:pt modelId="{E837E9DD-DF8B-4155-AB29-E720DACC3959}" type="pres">
      <dgm:prSet presAssocID="{1492FAA4-1B14-4E43-A48D-A56A5C31FDC4}" presName="Name0" presStyleCnt="0">
        <dgm:presLayoutVars>
          <dgm:dir/>
          <dgm:animLvl val="lvl"/>
          <dgm:resizeHandles/>
        </dgm:presLayoutVars>
      </dgm:prSet>
      <dgm:spPr/>
      <dgm:t>
        <a:bodyPr/>
        <a:lstStyle/>
        <a:p>
          <a:endParaRPr lang="ru-RU"/>
        </a:p>
      </dgm:t>
    </dgm:pt>
    <dgm:pt modelId="{80CB92D2-1054-4E72-99DE-022A740AF3ED}" type="pres">
      <dgm:prSet presAssocID="{BC2BF5E0-396D-4D94-8803-DDCA50235D7E}" presName="linNode" presStyleCnt="0"/>
      <dgm:spPr/>
    </dgm:pt>
    <dgm:pt modelId="{78517F0A-4CE3-4D97-B391-A9BA0262CAB6}" type="pres">
      <dgm:prSet presAssocID="{BC2BF5E0-396D-4D94-8803-DDCA50235D7E}" presName="parentShp" presStyleLbl="node1" presStyleIdx="0" presStyleCnt="2">
        <dgm:presLayoutVars>
          <dgm:bulletEnabled val="1"/>
        </dgm:presLayoutVars>
      </dgm:prSet>
      <dgm:spPr/>
      <dgm:t>
        <a:bodyPr/>
        <a:lstStyle/>
        <a:p>
          <a:endParaRPr lang="ru-RU"/>
        </a:p>
      </dgm:t>
    </dgm:pt>
    <dgm:pt modelId="{619487C1-40B0-4E6D-870B-968444D858D7}" type="pres">
      <dgm:prSet presAssocID="{BC2BF5E0-396D-4D94-8803-DDCA50235D7E}" presName="childShp" presStyleLbl="bgAccFollowNode1" presStyleIdx="0" presStyleCnt="2">
        <dgm:presLayoutVars>
          <dgm:bulletEnabled val="1"/>
        </dgm:presLayoutVars>
      </dgm:prSet>
      <dgm:spPr/>
      <dgm:t>
        <a:bodyPr/>
        <a:lstStyle/>
        <a:p>
          <a:endParaRPr lang="ru-RU"/>
        </a:p>
      </dgm:t>
    </dgm:pt>
    <dgm:pt modelId="{7305220F-681F-42DC-ACB6-C1DCBB904554}" type="pres">
      <dgm:prSet presAssocID="{ED2E9F29-776D-413E-BCD8-259E278C3DEC}" presName="spacing" presStyleCnt="0"/>
      <dgm:spPr/>
    </dgm:pt>
    <dgm:pt modelId="{E3B45DF8-D055-45DC-ADAD-48756E71423A}" type="pres">
      <dgm:prSet presAssocID="{119E5D2A-784E-40BC-9680-ED587BA381A2}" presName="linNode" presStyleCnt="0"/>
      <dgm:spPr/>
    </dgm:pt>
    <dgm:pt modelId="{C1C46E77-E749-402E-BFB5-D53AA7EE4853}" type="pres">
      <dgm:prSet presAssocID="{119E5D2A-784E-40BC-9680-ED587BA381A2}" presName="parentShp" presStyleLbl="node1" presStyleIdx="1" presStyleCnt="2">
        <dgm:presLayoutVars>
          <dgm:bulletEnabled val="1"/>
        </dgm:presLayoutVars>
      </dgm:prSet>
      <dgm:spPr/>
      <dgm:t>
        <a:bodyPr/>
        <a:lstStyle/>
        <a:p>
          <a:endParaRPr lang="ru-RU"/>
        </a:p>
      </dgm:t>
    </dgm:pt>
    <dgm:pt modelId="{B57ACFA3-7FFD-4F57-9305-01D1AB7E6808}" type="pres">
      <dgm:prSet presAssocID="{119E5D2A-784E-40BC-9680-ED587BA381A2}" presName="childShp" presStyleLbl="bgAccFollowNode1" presStyleIdx="1" presStyleCnt="2" custLinFactNeighborX="2083" custLinFactNeighborY="970">
        <dgm:presLayoutVars>
          <dgm:bulletEnabled val="1"/>
        </dgm:presLayoutVars>
      </dgm:prSet>
      <dgm:spPr/>
      <dgm:t>
        <a:bodyPr/>
        <a:lstStyle/>
        <a:p>
          <a:endParaRPr lang="ru-RU"/>
        </a:p>
      </dgm:t>
    </dgm:pt>
  </dgm:ptLst>
  <dgm:cxnLst>
    <dgm:cxn modelId="{877B7E17-6F6B-42A6-899D-98C0D1851C50}" srcId="{119E5D2A-784E-40BC-9680-ED587BA381A2}" destId="{31C15004-1505-44FD-AB98-A1801CE6A861}" srcOrd="3" destOrd="0" parTransId="{89EF03FD-0BA1-4F56-92F6-04A21DE1BF04}" sibTransId="{E29CE8FB-80E6-49B2-8827-79B0B2A4EB5E}"/>
    <dgm:cxn modelId="{D9BF7456-8301-4B1D-BE70-3CD0B58E58E8}" srcId="{119E5D2A-784E-40BC-9680-ED587BA381A2}" destId="{AB16C727-91AA-4FE1-BE66-FE6C0A82BCE9}" srcOrd="1" destOrd="0" parTransId="{EF360DD9-D06E-40DC-BE68-4E871F81DB52}" sibTransId="{7785DE47-3447-45EF-BA00-6A9EA46223E3}"/>
    <dgm:cxn modelId="{E6234A2E-F500-4805-B228-92DAFD8995F3}" srcId="{119E5D2A-784E-40BC-9680-ED587BA381A2}" destId="{1546D42D-0CE1-4222-A643-B9041F9F7BFD}" srcOrd="0" destOrd="0" parTransId="{10BE4824-4CAA-4B50-8477-2CD892BD9530}" sibTransId="{BCA10313-B24D-4496-8B58-6E700D5267C1}"/>
    <dgm:cxn modelId="{1F9A1C50-F903-44C0-AEDE-290D6505C321}" srcId="{BC2BF5E0-396D-4D94-8803-DDCA50235D7E}" destId="{C904963F-ECD7-4B96-BD6D-819238CAB914}" srcOrd="0" destOrd="0" parTransId="{5589C258-E5A9-4272-984D-018486AED972}" sibTransId="{D42F8251-B74D-4172-AFDE-D2FEC74AEB71}"/>
    <dgm:cxn modelId="{10DCB85F-C3C0-4215-8417-519A19A689E7}" type="presOf" srcId="{BD7ADFD7-9D8B-47FD-AF77-69D866FCBDFE}" destId="{619487C1-40B0-4E6D-870B-968444D858D7}" srcOrd="0" destOrd="2" presId="urn:microsoft.com/office/officeart/2005/8/layout/vList6"/>
    <dgm:cxn modelId="{5F772ACD-EFDC-4B91-86AD-95E9C5527774}" srcId="{BC2BF5E0-396D-4D94-8803-DDCA50235D7E}" destId="{BD7ADFD7-9D8B-47FD-AF77-69D866FCBDFE}" srcOrd="2" destOrd="0" parTransId="{F99D97B0-F507-46DB-965A-DAA7F2BA6974}" sibTransId="{2BA81BC9-5270-4CD2-AE0C-2ADE13AFD408}"/>
    <dgm:cxn modelId="{7AF4624E-0596-4599-B141-C50D2B871275}" type="presOf" srcId="{4768F02B-4698-4171-8AEE-9EC7A649214C}" destId="{B57ACFA3-7FFD-4F57-9305-01D1AB7E6808}" srcOrd="0" destOrd="2" presId="urn:microsoft.com/office/officeart/2005/8/layout/vList6"/>
    <dgm:cxn modelId="{EDA918A2-0EAB-4D09-BB11-7F96DA8CB78E}" type="presOf" srcId="{1492FAA4-1B14-4E43-A48D-A56A5C31FDC4}" destId="{E837E9DD-DF8B-4155-AB29-E720DACC3959}" srcOrd="0" destOrd="0" presId="urn:microsoft.com/office/officeart/2005/8/layout/vList6"/>
    <dgm:cxn modelId="{6C77C46C-8C57-4F57-B2C7-AB3173DB2AAE}" srcId="{BC2BF5E0-396D-4D94-8803-DDCA50235D7E}" destId="{321A0B77-3F50-46F4-8873-A0586B4AA45C}" srcOrd="1" destOrd="0" parTransId="{35CDF68D-1EBC-4AE6-BF1F-B1C0A617166E}" sibTransId="{1D777820-5817-452D-A76C-17994BA27528}"/>
    <dgm:cxn modelId="{4349DF6E-2AD4-45DE-BA23-7178493E36CD}" type="presOf" srcId="{C904963F-ECD7-4B96-BD6D-819238CAB914}" destId="{619487C1-40B0-4E6D-870B-968444D858D7}" srcOrd="0" destOrd="0" presId="urn:microsoft.com/office/officeart/2005/8/layout/vList6"/>
    <dgm:cxn modelId="{3D27D430-C627-4F14-8CC0-0D7646FEB541}" srcId="{1492FAA4-1B14-4E43-A48D-A56A5C31FDC4}" destId="{BC2BF5E0-396D-4D94-8803-DDCA50235D7E}" srcOrd="0" destOrd="0" parTransId="{17FE6206-9302-44D9-8AF0-867BEAF4490B}" sibTransId="{ED2E9F29-776D-413E-BCD8-259E278C3DEC}"/>
    <dgm:cxn modelId="{7C5867B5-940B-4711-AC26-327AA702DB4B}" srcId="{119E5D2A-784E-40BC-9680-ED587BA381A2}" destId="{AB5076B4-6B7A-4766-9311-348568300CC6}" srcOrd="4" destOrd="0" parTransId="{7948B67D-3352-4BD4-A9B5-D0B64BE8C842}" sibTransId="{B0EFAA53-04FB-4CF4-AC44-19D86C166CAF}"/>
    <dgm:cxn modelId="{1263E38E-CB1D-4BFE-94C8-108C9D6BFC89}" type="presOf" srcId="{31C15004-1505-44FD-AB98-A1801CE6A861}" destId="{B57ACFA3-7FFD-4F57-9305-01D1AB7E6808}" srcOrd="0" destOrd="3" presId="urn:microsoft.com/office/officeart/2005/8/layout/vList6"/>
    <dgm:cxn modelId="{1E48EF71-2A6E-426E-A4FE-EDB42D6E321F}" type="presOf" srcId="{BC2BF5E0-396D-4D94-8803-DDCA50235D7E}" destId="{78517F0A-4CE3-4D97-B391-A9BA0262CAB6}" srcOrd="0" destOrd="0" presId="urn:microsoft.com/office/officeart/2005/8/layout/vList6"/>
    <dgm:cxn modelId="{07286930-0D7C-4E14-86C7-E21E77A8B439}" type="presOf" srcId="{AB16C727-91AA-4FE1-BE66-FE6C0A82BCE9}" destId="{B57ACFA3-7FFD-4F57-9305-01D1AB7E6808}" srcOrd="0" destOrd="1" presId="urn:microsoft.com/office/officeart/2005/8/layout/vList6"/>
    <dgm:cxn modelId="{296AC6C8-C2E9-4275-A750-62D8EADD72E0}" type="presOf" srcId="{321A0B77-3F50-46F4-8873-A0586B4AA45C}" destId="{619487C1-40B0-4E6D-870B-968444D858D7}" srcOrd="0" destOrd="1" presId="urn:microsoft.com/office/officeart/2005/8/layout/vList6"/>
    <dgm:cxn modelId="{53E180DF-496E-4D2C-9C54-2D9ACA15BA75}" srcId="{119E5D2A-784E-40BC-9680-ED587BA381A2}" destId="{4768F02B-4698-4171-8AEE-9EC7A649214C}" srcOrd="2" destOrd="0" parTransId="{F7EED5A9-9991-41FE-9F32-2EDB702F5941}" sibTransId="{0D8AB801-F4C8-4374-B8B2-C0A853E5C46C}"/>
    <dgm:cxn modelId="{15D4FAF2-FA9B-4E4B-B652-BB0339C1666C}" type="presOf" srcId="{AB5076B4-6B7A-4766-9311-348568300CC6}" destId="{B57ACFA3-7FFD-4F57-9305-01D1AB7E6808}" srcOrd="0" destOrd="4" presId="urn:microsoft.com/office/officeart/2005/8/layout/vList6"/>
    <dgm:cxn modelId="{4929FB38-74AB-471E-B9BE-756013F577EC}" srcId="{1492FAA4-1B14-4E43-A48D-A56A5C31FDC4}" destId="{119E5D2A-784E-40BC-9680-ED587BA381A2}" srcOrd="1" destOrd="0" parTransId="{81EBB272-CB7D-483D-9F4B-EBC2289FF344}" sibTransId="{FB1363AC-ADA0-4E51-A1B6-7D9FB9617DF2}"/>
    <dgm:cxn modelId="{15BB1338-95B6-4536-97F9-9B2444CC2EF7}" type="presOf" srcId="{1546D42D-0CE1-4222-A643-B9041F9F7BFD}" destId="{B57ACFA3-7FFD-4F57-9305-01D1AB7E6808}" srcOrd="0" destOrd="0" presId="urn:microsoft.com/office/officeart/2005/8/layout/vList6"/>
    <dgm:cxn modelId="{7E863568-BE4A-4AD4-9CF0-F84BAB950BD9}" type="presOf" srcId="{119E5D2A-784E-40BC-9680-ED587BA381A2}" destId="{C1C46E77-E749-402E-BFB5-D53AA7EE4853}" srcOrd="0" destOrd="0" presId="urn:microsoft.com/office/officeart/2005/8/layout/vList6"/>
    <dgm:cxn modelId="{F449B566-B853-4D79-AE6E-09A98356ACA2}" type="presParOf" srcId="{E837E9DD-DF8B-4155-AB29-E720DACC3959}" destId="{80CB92D2-1054-4E72-99DE-022A740AF3ED}" srcOrd="0" destOrd="0" presId="urn:microsoft.com/office/officeart/2005/8/layout/vList6"/>
    <dgm:cxn modelId="{DDE17C8B-3903-457A-B162-C93FCD1AEE7F}" type="presParOf" srcId="{80CB92D2-1054-4E72-99DE-022A740AF3ED}" destId="{78517F0A-4CE3-4D97-B391-A9BA0262CAB6}" srcOrd="0" destOrd="0" presId="urn:microsoft.com/office/officeart/2005/8/layout/vList6"/>
    <dgm:cxn modelId="{5E332855-0F28-41D9-A8B3-E8019036F93A}" type="presParOf" srcId="{80CB92D2-1054-4E72-99DE-022A740AF3ED}" destId="{619487C1-40B0-4E6D-870B-968444D858D7}" srcOrd="1" destOrd="0" presId="urn:microsoft.com/office/officeart/2005/8/layout/vList6"/>
    <dgm:cxn modelId="{BDF8FDA3-E7DD-46B9-A573-019BE669ED8F}" type="presParOf" srcId="{E837E9DD-DF8B-4155-AB29-E720DACC3959}" destId="{7305220F-681F-42DC-ACB6-C1DCBB904554}" srcOrd="1" destOrd="0" presId="urn:microsoft.com/office/officeart/2005/8/layout/vList6"/>
    <dgm:cxn modelId="{5D09EF54-BB55-48A5-963E-561DE19CE7C6}" type="presParOf" srcId="{E837E9DD-DF8B-4155-AB29-E720DACC3959}" destId="{E3B45DF8-D055-45DC-ADAD-48756E71423A}" srcOrd="2" destOrd="0" presId="urn:microsoft.com/office/officeart/2005/8/layout/vList6"/>
    <dgm:cxn modelId="{FBBF3020-0D8C-43AB-98A5-5A93605949D2}" type="presParOf" srcId="{E3B45DF8-D055-45DC-ADAD-48756E71423A}" destId="{C1C46E77-E749-402E-BFB5-D53AA7EE4853}" srcOrd="0" destOrd="0" presId="urn:microsoft.com/office/officeart/2005/8/layout/vList6"/>
    <dgm:cxn modelId="{0F114592-3611-4C7A-94B1-F3708E35DC9B}" type="presParOf" srcId="{E3B45DF8-D055-45DC-ADAD-48756E71423A}" destId="{B57ACFA3-7FFD-4F57-9305-01D1AB7E680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EB561B-EC42-4434-A97E-6742E2683225}"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9C6B744A-DCA5-4E01-8ABA-973268F1CE1E}">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2400" dirty="0" smtClean="0">
              <a:solidFill>
                <a:srgbClr val="FF0000"/>
              </a:solidFill>
              <a:latin typeface="Times New Roman" pitchFamily="18" charset="0"/>
              <a:cs typeface="Times New Roman" pitchFamily="18" charset="0"/>
            </a:rPr>
            <a:t>1)Сыртқы фиброзды қабат-тығыз талшықты дәнекер тін, ірі қан тамырының адвентициясына ауысады да, алдынан төс сүйегіне барып бекиді.Жүректі ұстап тұрады және қорғайды.</a:t>
          </a:r>
          <a:endParaRPr lang="ru-RU" sz="2400" dirty="0">
            <a:solidFill>
              <a:srgbClr val="FF0000"/>
            </a:solidFill>
            <a:latin typeface="Times New Roman" pitchFamily="18" charset="0"/>
            <a:cs typeface="Times New Roman" pitchFamily="18" charset="0"/>
          </a:endParaRPr>
        </a:p>
      </dgm:t>
    </dgm:pt>
    <dgm:pt modelId="{876B1A57-A572-482A-B083-7F060366FB2C}" type="parTrans" cxnId="{D9F6A65D-AA27-49D4-A293-6F4E61911BD6}">
      <dgm:prSet/>
      <dgm:spPr/>
      <dgm:t>
        <a:bodyPr/>
        <a:lstStyle/>
        <a:p>
          <a:endParaRPr lang="ru-RU"/>
        </a:p>
      </dgm:t>
    </dgm:pt>
    <dgm:pt modelId="{A9671D46-9E69-4954-A746-9183D40EE6EC}" type="sibTrans" cxnId="{D9F6A65D-AA27-49D4-A293-6F4E61911BD6}">
      <dgm:prSet/>
      <dgm:spPr/>
      <dgm:t>
        <a:bodyPr/>
        <a:lstStyle/>
        <a:p>
          <a:endParaRPr lang="ru-RU"/>
        </a:p>
      </dgm:t>
    </dgm:pt>
    <dgm:pt modelId="{96805229-6BE0-4971-889A-84F901FA30E2}">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kk-KZ" sz="2400" dirty="0" smtClean="0">
              <a:solidFill>
                <a:schemeClr val="accent2"/>
              </a:solidFill>
              <a:latin typeface="Times New Roman" pitchFamily="18" charset="0"/>
              <a:cs typeface="Times New Roman" pitchFamily="18" charset="0"/>
            </a:rPr>
            <a:t>2)Ішкі висцеральды қабат</a:t>
          </a:r>
          <a:r>
            <a:rPr lang="kk-KZ" sz="2000" dirty="0" smtClean="0">
              <a:solidFill>
                <a:schemeClr val="accent2"/>
              </a:solidFill>
            </a:rPr>
            <a:t>.</a:t>
          </a:r>
          <a:endParaRPr lang="ru-RU" sz="2000" dirty="0">
            <a:solidFill>
              <a:schemeClr val="accent2"/>
            </a:solidFill>
          </a:endParaRPr>
        </a:p>
      </dgm:t>
    </dgm:pt>
    <dgm:pt modelId="{D47BF0F3-EE65-4B7D-BDDD-57239EB99396}" type="parTrans" cxnId="{DE7125E4-4A11-4D7D-A0A0-EC512D2D3FFB}">
      <dgm:prSet/>
      <dgm:spPr/>
      <dgm:t>
        <a:bodyPr/>
        <a:lstStyle/>
        <a:p>
          <a:endParaRPr lang="ru-RU"/>
        </a:p>
      </dgm:t>
    </dgm:pt>
    <dgm:pt modelId="{FB07C3AD-68D1-4BBB-840C-6F498D1CAA4B}" type="sibTrans" cxnId="{DE7125E4-4A11-4D7D-A0A0-EC512D2D3FFB}">
      <dgm:prSet/>
      <dgm:spPr/>
      <dgm:t>
        <a:bodyPr/>
        <a:lstStyle/>
        <a:p>
          <a:endParaRPr lang="ru-RU"/>
        </a:p>
      </dgm:t>
    </dgm:pt>
    <dgm:pt modelId="{A38DE453-BC6B-4893-848F-0FD9FB773502}" type="pres">
      <dgm:prSet presAssocID="{37EB561B-EC42-4434-A97E-6742E2683225}" presName="linear" presStyleCnt="0">
        <dgm:presLayoutVars>
          <dgm:animLvl val="lvl"/>
          <dgm:resizeHandles val="exact"/>
        </dgm:presLayoutVars>
      </dgm:prSet>
      <dgm:spPr/>
      <dgm:t>
        <a:bodyPr/>
        <a:lstStyle/>
        <a:p>
          <a:endParaRPr lang="ru-RU"/>
        </a:p>
      </dgm:t>
    </dgm:pt>
    <dgm:pt modelId="{326A3BD2-369F-4036-B732-56D9EBB07EF4}" type="pres">
      <dgm:prSet presAssocID="{9C6B744A-DCA5-4E01-8ABA-973268F1CE1E}" presName="parentText" presStyleLbl="node1" presStyleIdx="0" presStyleCnt="2" custScaleX="98388" custScaleY="162928" custLinFactY="-11921" custLinFactNeighborX="-746" custLinFactNeighborY="-100000">
        <dgm:presLayoutVars>
          <dgm:chMax val="0"/>
          <dgm:bulletEnabled val="1"/>
        </dgm:presLayoutVars>
      </dgm:prSet>
      <dgm:spPr/>
      <dgm:t>
        <a:bodyPr/>
        <a:lstStyle/>
        <a:p>
          <a:endParaRPr lang="ru-RU"/>
        </a:p>
      </dgm:t>
    </dgm:pt>
    <dgm:pt modelId="{A95A6603-4444-40C4-99A9-389290D8241D}" type="pres">
      <dgm:prSet presAssocID="{A9671D46-9E69-4954-A746-9183D40EE6EC}" presName="spacer" presStyleCnt="0"/>
      <dgm:spPr/>
    </dgm:pt>
    <dgm:pt modelId="{D2D7CB39-495D-4310-9D39-E241B457312E}" type="pres">
      <dgm:prSet presAssocID="{96805229-6BE0-4971-889A-84F901FA30E2}" presName="parentText" presStyleLbl="node1" presStyleIdx="1" presStyleCnt="2" custScaleY="138137" custLinFactNeighborX="864" custLinFactNeighborY="-25733">
        <dgm:presLayoutVars>
          <dgm:chMax val="0"/>
          <dgm:bulletEnabled val="1"/>
        </dgm:presLayoutVars>
      </dgm:prSet>
      <dgm:spPr/>
      <dgm:t>
        <a:bodyPr/>
        <a:lstStyle/>
        <a:p>
          <a:endParaRPr lang="ru-RU"/>
        </a:p>
      </dgm:t>
    </dgm:pt>
  </dgm:ptLst>
  <dgm:cxnLst>
    <dgm:cxn modelId="{C6456827-8B26-4074-98D9-04C181CFFFA5}" type="presOf" srcId="{37EB561B-EC42-4434-A97E-6742E2683225}" destId="{A38DE453-BC6B-4893-848F-0FD9FB773502}" srcOrd="0" destOrd="0" presId="urn:microsoft.com/office/officeart/2005/8/layout/vList2"/>
    <dgm:cxn modelId="{D9F6A65D-AA27-49D4-A293-6F4E61911BD6}" srcId="{37EB561B-EC42-4434-A97E-6742E2683225}" destId="{9C6B744A-DCA5-4E01-8ABA-973268F1CE1E}" srcOrd="0" destOrd="0" parTransId="{876B1A57-A572-482A-B083-7F060366FB2C}" sibTransId="{A9671D46-9E69-4954-A746-9183D40EE6EC}"/>
    <dgm:cxn modelId="{EFEF8309-8503-4616-AE89-4DDA271CC950}" type="presOf" srcId="{96805229-6BE0-4971-889A-84F901FA30E2}" destId="{D2D7CB39-495D-4310-9D39-E241B457312E}" srcOrd="0" destOrd="0" presId="urn:microsoft.com/office/officeart/2005/8/layout/vList2"/>
    <dgm:cxn modelId="{DE7125E4-4A11-4D7D-A0A0-EC512D2D3FFB}" srcId="{37EB561B-EC42-4434-A97E-6742E2683225}" destId="{96805229-6BE0-4971-889A-84F901FA30E2}" srcOrd="1" destOrd="0" parTransId="{D47BF0F3-EE65-4B7D-BDDD-57239EB99396}" sibTransId="{FB07C3AD-68D1-4BBB-840C-6F498D1CAA4B}"/>
    <dgm:cxn modelId="{FCCCE918-70FE-4427-A075-8AB39D89E2C3}" type="presOf" srcId="{9C6B744A-DCA5-4E01-8ABA-973268F1CE1E}" destId="{326A3BD2-369F-4036-B732-56D9EBB07EF4}" srcOrd="0" destOrd="0" presId="urn:microsoft.com/office/officeart/2005/8/layout/vList2"/>
    <dgm:cxn modelId="{B0224DE0-E436-4A4B-9193-CEF84F3F1E03}" type="presParOf" srcId="{A38DE453-BC6B-4893-848F-0FD9FB773502}" destId="{326A3BD2-369F-4036-B732-56D9EBB07EF4}" srcOrd="0" destOrd="0" presId="urn:microsoft.com/office/officeart/2005/8/layout/vList2"/>
    <dgm:cxn modelId="{AE9B88D9-D953-4069-9EC8-ECA351EF3170}" type="presParOf" srcId="{A38DE453-BC6B-4893-848F-0FD9FB773502}" destId="{A95A6603-4444-40C4-99A9-389290D8241D}" srcOrd="1" destOrd="0" presId="urn:microsoft.com/office/officeart/2005/8/layout/vList2"/>
    <dgm:cxn modelId="{39DE3B58-1D27-4955-9567-420F637B9C52}" type="presParOf" srcId="{A38DE453-BC6B-4893-848F-0FD9FB773502}" destId="{D2D7CB39-495D-4310-9D39-E241B457312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7DE3CDCC-BF91-411C-80F8-63738448A9A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E3CDCC-BF91-411C-80F8-63738448A9A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E3CDCC-BF91-411C-80F8-63738448A9A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E3CDCC-BF91-411C-80F8-63738448A9A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E3CDCC-BF91-411C-80F8-63738448A9A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E3CDCC-BF91-411C-80F8-63738448A9A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DE3CDCC-BF91-411C-80F8-63738448A9A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DE3CDCC-BF91-411C-80F8-63738448A9A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DE3CDCC-BF91-411C-80F8-63738448A9A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E3CDCC-BF91-411C-80F8-63738448A9A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3499541B-F186-4184-9E3D-D4229788A010}" type="datetimeFigureOut">
              <a:rPr lang="ru-RU" smtClean="0"/>
              <a:pPr/>
              <a:t>28.03.2019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7DE3CDCC-BF91-411C-80F8-63738448A9A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99541B-F186-4184-9E3D-D4229788A010}" type="datetimeFigureOut">
              <a:rPr lang="ru-RU" smtClean="0"/>
              <a:pPr/>
              <a:t>28.03.2019</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E3CDCC-BF91-411C-80F8-63738448A9A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k.wikipedia.org/wiki/%D0%9B%D0%B0%D1%82%D1%8B%D0%BD_%D1%82%D1%96%D0%BB%D1%9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k.wikipedia.org/wiki/%D0%92%D0%B5%D0%BD%D0%B0" TargetMode="External"/><Relationship Id="rId2" Type="http://schemas.openxmlformats.org/officeDocument/2006/relationships/hyperlink" Target="https://kk.wikipedia.org/wiki/%D0%90%D1%80%D1%82%D0%B5%D1%80%D0%B8%D1%8F" TargetMode="External"/><Relationship Id="rId1" Type="http://schemas.openxmlformats.org/officeDocument/2006/relationships/slideLayout" Target="../slideLayouts/slideLayout7.xml"/><Relationship Id="rId4" Type="http://schemas.openxmlformats.org/officeDocument/2006/relationships/hyperlink" Target="https://kk.wikipedia.org/wiki/%D0%9A%D0%B0%D0%BF%D0%B8%D0%BB%D0%BB%D1%8F%D1%8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k.wikipedia.org/wiki/%D0%92%D0%B5%D0%BD%D0%B0" TargetMode="External"/><Relationship Id="rId2" Type="http://schemas.openxmlformats.org/officeDocument/2006/relationships/hyperlink" Target="https://kk.wikipedia.org/wiki/%D0%93%D1%80%D0%B5%D0%BA_%D1%82%D1%96%D0%BB%D1%96" TargetMode="External"/><Relationship Id="rId1" Type="http://schemas.openxmlformats.org/officeDocument/2006/relationships/slideLayout" Target="../slideLayouts/slideLayout2.xml"/><Relationship Id="rId5" Type="http://schemas.openxmlformats.org/officeDocument/2006/relationships/hyperlink" Target="https://kk.wikipedia.org/wiki/%D0%AD%D0%BF%D0%B8%D1%82%D0%B5%D0%BB%D0%B8%D0%B9" TargetMode="External"/><Relationship Id="rId4" Type="http://schemas.openxmlformats.org/officeDocument/2006/relationships/hyperlink" Target="https://kk.wikipedia.org/wiki/%D0%90%D1%80%D1%82%D0%B5%D1%80%D0%B8%D1%8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kk.wikipedia.org/wiki/%D0%90%D1%80%D1%82%D0%B5%D1%80%D0%B8%D1%8F" TargetMode="External"/><Relationship Id="rId2" Type="http://schemas.openxmlformats.org/officeDocument/2006/relationships/hyperlink" Target="https://kk.wikipedia.org/wiki/%D0%9B%D0%B0%D1%82%D1%8B%D0%BD_%D1%82%D1%96%D0%BB%D1%96" TargetMode="External"/><Relationship Id="rId1" Type="http://schemas.openxmlformats.org/officeDocument/2006/relationships/slideLayout" Target="../slideLayouts/slideLayout2.xml"/><Relationship Id="rId4" Type="http://schemas.openxmlformats.org/officeDocument/2006/relationships/hyperlink" Target="https://kk.wikipedia.org/wiki/%D0%92%D0%B5%D0%BD%D0%B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kk.wikipedia.org/wiki/%D0%AD%D0%BF%D0%B8%D1%82%D0%B5%D0%BB%D0%B8%D0%B9" TargetMode="External"/><Relationship Id="rId2" Type="http://schemas.openxmlformats.org/officeDocument/2006/relationships/hyperlink" Target="https://kk.wikipedia.org/wiki/%D0%9B%D0%B0%D1%82%D1%8B%D0%BD_%D1%82%D1%96%D0%BB%D1%96" TargetMode="External"/><Relationship Id="rId1" Type="http://schemas.openxmlformats.org/officeDocument/2006/relationships/slideLayout" Target="../slideLayouts/slideLayout2.xml"/><Relationship Id="rId4" Type="http://schemas.openxmlformats.org/officeDocument/2006/relationships/hyperlink" Target="https://kk.wikipedia.org/wiki/%D0%92%D0%B5%D0%BD%D0%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00298" y="285728"/>
            <a:ext cx="4071966" cy="1200329"/>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fontAlgn="auto">
              <a:spcBef>
                <a:spcPts val="0"/>
              </a:spcBef>
              <a:spcAft>
                <a:spcPts val="0"/>
              </a:spcAft>
              <a:defRPr/>
            </a:pPr>
            <a:r>
              <a:rPr lang="kk-KZ" b="1" cap="all" dirty="0" smtClean="0">
                <a:ln w="9000" cmpd="sng">
                  <a:solidFill>
                    <a:schemeClr val="accent4">
                      <a:shade val="50000"/>
                      <a:satMod val="120000"/>
                    </a:schemeClr>
                  </a:solidFill>
                  <a:prstDash val="solid"/>
                </a:ln>
                <a:solidFill>
                  <a:schemeClr val="bg2">
                    <a:lumMod val="60000"/>
                    <a:lumOff val="40000"/>
                  </a:schemeClr>
                </a:solidFill>
                <a:effectLst>
                  <a:reflection blurRad="12700" stA="28000" endPos="45000" dist="1000" dir="5400000" sy="-100000" algn="bl" rotWithShape="0"/>
                </a:effectLst>
                <a:latin typeface="Times New Roman" pitchFamily="18" charset="0"/>
                <a:cs typeface="Times New Roman" pitchFamily="18" charset="0"/>
              </a:rPr>
              <a:t>Әл-Фараби  атындағы  Қазақ  Ұлттық   Университеті</a:t>
            </a:r>
          </a:p>
          <a:p>
            <a:pPr algn="ctr" fontAlgn="auto">
              <a:spcBef>
                <a:spcPts val="0"/>
              </a:spcBef>
              <a:spcAft>
                <a:spcPts val="0"/>
              </a:spcAft>
              <a:defRPr/>
            </a:pPr>
            <a:r>
              <a:rPr lang="kk-KZ" b="1" cap="all" dirty="0" smtClean="0">
                <a:ln w="9000" cmpd="sng">
                  <a:solidFill>
                    <a:schemeClr val="accent4">
                      <a:shade val="50000"/>
                      <a:satMod val="120000"/>
                    </a:schemeClr>
                  </a:solidFill>
                  <a:prstDash val="solid"/>
                </a:ln>
                <a:solidFill>
                  <a:schemeClr val="bg2">
                    <a:lumMod val="60000"/>
                    <a:lumOff val="40000"/>
                  </a:schemeClr>
                </a:solidFill>
                <a:effectLst>
                  <a:reflection blurRad="12700" stA="28000" endPos="45000" dist="1000" dir="5400000" sy="-100000" algn="bl" rotWithShape="0"/>
                </a:effectLst>
                <a:latin typeface="Arial" charset="0"/>
              </a:rPr>
              <a:t>Биология және  Биотехнология факультеті</a:t>
            </a:r>
            <a:endParaRPr lang="kk-KZ" b="1" cap="all" dirty="0">
              <a:ln w="9000" cmpd="sng">
                <a:solidFill>
                  <a:schemeClr val="accent4">
                    <a:shade val="50000"/>
                    <a:satMod val="120000"/>
                  </a:schemeClr>
                </a:solidFill>
                <a:prstDash val="solid"/>
              </a:ln>
              <a:solidFill>
                <a:schemeClr val="bg2">
                  <a:lumMod val="60000"/>
                  <a:lumOff val="40000"/>
                </a:schemeClr>
              </a:solidFill>
              <a:effectLst>
                <a:reflection blurRad="12700" stA="28000" endPos="45000" dist="1000" dir="5400000" sy="-100000" algn="bl" rotWithShape="0"/>
              </a:effectLst>
              <a:latin typeface="Arial" charset="0"/>
            </a:endParaRPr>
          </a:p>
        </p:txBody>
      </p:sp>
      <p:pic>
        <p:nvPicPr>
          <p:cNvPr id="5" name="Picture 7" descr="C:\Users\dell\Downloads\логотип казну.png"/>
          <p:cNvPicPr>
            <a:picLocks noChangeAspect="1" noChangeArrowheads="1"/>
          </p:cNvPicPr>
          <p:nvPr/>
        </p:nvPicPr>
        <p:blipFill>
          <a:blip r:embed="rId2" cstate="print"/>
          <a:srcRect/>
          <a:stretch>
            <a:fillRect/>
          </a:stretch>
        </p:blipFill>
        <p:spPr bwMode="auto">
          <a:xfrm>
            <a:off x="0" y="285728"/>
            <a:ext cx="2214554" cy="2214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https://pp.vk.me/c311616/v311616887/47ef/IoebzINUwM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40" y="357166"/>
            <a:ext cx="2214578" cy="2143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4282" y="3000372"/>
            <a:ext cx="8358246" cy="3231654"/>
          </a:xfrm>
          <a:prstGeom prst="rect">
            <a:avLst/>
          </a:prstGeom>
          <a:noFill/>
        </p:spPr>
        <p:txBody>
          <a:bodyPr wrap="square" rtlCol="0">
            <a:spAutoFit/>
          </a:bodyPr>
          <a:lstStyle/>
          <a:p>
            <a:pPr algn="ctr"/>
            <a:r>
              <a:rPr lang="kk-KZ" sz="4400" b="1" dirty="0" smtClean="0">
                <a:solidFill>
                  <a:schemeClr val="tx2">
                    <a:lumMod val="10000"/>
                  </a:schemeClr>
                </a:solidFill>
                <a:latin typeface="Times New Roman" pitchFamily="18" charset="0"/>
                <a:cs typeface="Times New Roman" pitchFamily="18" charset="0"/>
              </a:rPr>
              <a:t>Лекция </a:t>
            </a:r>
            <a:r>
              <a:rPr lang="en-US" sz="4400" b="1" smtClean="0">
                <a:solidFill>
                  <a:schemeClr val="tx2">
                    <a:lumMod val="10000"/>
                  </a:schemeClr>
                </a:solidFill>
                <a:latin typeface="Times New Roman" pitchFamily="18" charset="0"/>
                <a:cs typeface="Times New Roman" pitchFamily="18" charset="0"/>
              </a:rPr>
              <a:t>9</a:t>
            </a:r>
            <a:r>
              <a:rPr lang="kk-KZ" sz="4400" b="1" smtClean="0">
                <a:solidFill>
                  <a:schemeClr val="tx2">
                    <a:lumMod val="10000"/>
                  </a:schemeClr>
                </a:solidFill>
                <a:latin typeface="Times New Roman" pitchFamily="18" charset="0"/>
                <a:cs typeface="Times New Roman" pitchFamily="18" charset="0"/>
              </a:rPr>
              <a:t> </a:t>
            </a:r>
            <a:endParaRPr lang="kk-KZ" sz="4400" b="1" dirty="0" smtClean="0">
              <a:solidFill>
                <a:schemeClr val="tx2">
                  <a:lumMod val="10000"/>
                </a:schemeClr>
              </a:solidFill>
              <a:latin typeface="Times New Roman" pitchFamily="18" charset="0"/>
              <a:cs typeface="Times New Roman" pitchFamily="18" charset="0"/>
            </a:endParaRPr>
          </a:p>
          <a:p>
            <a:r>
              <a:rPr lang="kk-KZ" sz="3200" dirty="0" smtClean="0">
                <a:solidFill>
                  <a:schemeClr val="tx2">
                    <a:lumMod val="10000"/>
                  </a:schemeClr>
                </a:solidFill>
                <a:latin typeface="Times New Roman" pitchFamily="18" charset="0"/>
                <a:cs typeface="Times New Roman" pitchFamily="18" charset="0"/>
              </a:rPr>
              <a:t>Тақырыбы:</a:t>
            </a:r>
            <a:r>
              <a:rPr lang="ru-RU" sz="3200" dirty="0" smtClean="0"/>
              <a:t> </a:t>
            </a:r>
            <a:r>
              <a:rPr lang="kk-KZ" sz="3200" dirty="0" smtClean="0">
                <a:latin typeface="Times New Roman" pitchFamily="18" charset="0"/>
                <a:cs typeface="Times New Roman" pitchFamily="18" charset="0"/>
              </a:rPr>
              <a:t>Жүрек қан тамырлар физиологиясы. Жүрек жұмысының реттелуі. Омыртқалы жануарлардың жүрегінің даму эволюциясы. Жүрек бұлшық етінің электрофизиологиялық қасиеті. </a:t>
            </a:r>
            <a:endParaRPr lang="kk-KZ" sz="3200" dirty="0" smtClean="0">
              <a:solidFill>
                <a:schemeClr val="tx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80.jpg"/>
          <p:cNvPicPr>
            <a:picLocks noGrp="1" noChangeAspect="1"/>
          </p:cNvPicPr>
          <p:nvPr>
            <p:ph idx="1"/>
          </p:nvPr>
        </p:nvPicPr>
        <p:blipFill>
          <a:blip r:embed="rId2"/>
          <a:stretch>
            <a:fillRect/>
          </a:stretch>
        </p:blipFill>
        <p:spPr>
          <a:xfrm>
            <a:off x="0" y="0"/>
            <a:ext cx="9144000" cy="6858001"/>
          </a:xfrm>
        </p:spPr>
      </p:pic>
      <p:sp>
        <p:nvSpPr>
          <p:cNvPr id="5" name="Содержимое 1"/>
          <p:cNvSpPr txBox="1">
            <a:spLocks/>
          </p:cNvSpPr>
          <p:nvPr/>
        </p:nvSpPr>
        <p:spPr>
          <a:xfrm>
            <a:off x="1285852" y="457200"/>
            <a:ext cx="6500858" cy="590075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smtClean="0">
                <a:ln>
                  <a:noFill/>
                </a:ln>
                <a:solidFill>
                  <a:srgbClr val="C00000"/>
                </a:solidFill>
                <a:uLnTx/>
                <a:uFillTx/>
                <a:latin typeface="Times New Roman" pitchFamily="18" charset="0"/>
                <a:ea typeface="+mn-ea"/>
                <a:cs typeface="Times New Roman" pitchFamily="18" charset="0"/>
              </a:rPr>
              <a:t>ҮЛКЕН ҚАНАЙНАЛЫМ ШЕҢБЕРІ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800" b="1" i="0" u="none" strike="noStrike" kern="1200" cap="none" spc="0" normalizeH="0" baseline="0" noProof="0" dirty="0" smtClean="0">
              <a:ln>
                <a:noFill/>
              </a:ln>
              <a:solidFill>
                <a:srgbClr val="C00000"/>
              </a:solidFill>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жүректің сол</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жақ қарыншасынан басталып</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дене</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жасушаларына</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қан таратады</a:t>
            </a:r>
            <a:endPar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жүректің оң жақ жүрекшесімен аяқталады.</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800" b="1" i="0" u="none" strike="noStrike" kern="1200" cap="none" spc="0" normalizeH="0" baseline="0" noProof="0" dirty="0" err="1" smtClean="0">
                <a:ln>
                  <a:noFill/>
                </a:ln>
                <a:solidFill>
                  <a:srgbClr val="C00000"/>
                </a:solidFill>
                <a:uLnTx/>
                <a:uFillTx/>
                <a:latin typeface="Times New Roman" pitchFamily="18" charset="0"/>
                <a:ea typeface="+mn-ea"/>
                <a:cs typeface="Times New Roman" pitchFamily="18" charset="0"/>
              </a:rPr>
              <a:t>Үлкен қанайналу шеңбері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деп</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аталу</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себебі</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қан бүкіл денеге</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таралып</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қайтадан жүрекке келеді</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a:t>
            </a:r>
            <a:endParaRPr kumimoji="0" lang="en-US" sz="2800" b="1" i="0" u="none" strike="noStrike" kern="1200" cap="none" spc="0" normalizeH="0" baseline="0" noProof="0" dirty="0">
              <a:ln>
                <a:noFill/>
              </a:ln>
              <a:solidFill>
                <a:schemeClr val="dk1"/>
              </a:solidFill>
              <a:uLnTx/>
              <a:uFillTx/>
              <a:latin typeface="Times New Roman" pitchFamily="18" charset="0"/>
              <a:ea typeface="+mn-ea"/>
              <a:cs typeface="Times New Roman" pitchFamily="18" charset="0"/>
            </a:endParaRPr>
          </a:p>
        </p:txBody>
      </p:sp>
      <p:cxnSp>
        <p:nvCxnSpPr>
          <p:cNvPr id="7" name="Прямая со стрелкой 6"/>
          <p:cNvCxnSpPr/>
          <p:nvPr/>
        </p:nvCxnSpPr>
        <p:spPr>
          <a:xfrm rot="5400000">
            <a:off x="4215604" y="357108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a:off x="4215604" y="264238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2132856"/>
          </a:xfrm>
        </p:spPr>
        <p:txBody>
          <a:bodyPr>
            <a:normAutofit fontScale="90000"/>
          </a:bodyPr>
          <a:lstStyle/>
          <a:p>
            <a:pPr algn="ctr"/>
            <a:r>
              <a:rPr lang="ru-RU" dirty="0" err="1">
                <a:solidFill>
                  <a:srgbClr val="C00000"/>
                </a:solidFill>
                <a:latin typeface="Times New Roman" pitchFamily="18" charset="0"/>
                <a:cs typeface="Times New Roman" pitchFamily="18" charset="0"/>
              </a:rPr>
              <a:t>Үлкен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және</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кіші</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қан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айналыс</a:t>
            </a:r>
            <a:r>
              <a:rPr lang="ru-RU" dirty="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шеңбері</a:t>
            </a:r>
            <a:r>
              <a:rPr lang="ru-RU" dirty="0">
                <a:solidFill>
                  <a:srgbClr val="C00000"/>
                </a:solidFill>
                <a:latin typeface="Times New Roman" pitchFamily="18" charset="0"/>
                <a:cs typeface="Times New Roman" pitchFamily="18" charset="0"/>
              </a:rPr>
              <a:t/>
            </a:r>
            <a:br>
              <a:rPr lang="ru-RU" dirty="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0" y="1412776"/>
            <a:ext cx="9144000" cy="5445224"/>
          </a:xfrm>
        </p:spPr>
        <p:txBody>
          <a:bodyPr>
            <a:normAutofit/>
          </a:bodyPr>
          <a:lstStyle/>
          <a:p>
            <a:r>
              <a:rPr lang="ru-RU" sz="3600" dirty="0" err="1">
                <a:latin typeface="Times New Roman" pitchFamily="18" charset="0"/>
                <a:cs typeface="Times New Roman" pitchFamily="18" charset="0"/>
              </a:rPr>
              <a:t>Үлкен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қанайналым</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шеңбері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жүректің</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сол</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жақтағы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қарыншасынан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қолқа</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болып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басталып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одан</a:t>
            </a:r>
            <a:r>
              <a:rPr lang="ru-RU" sz="3600" dirty="0">
                <a:latin typeface="Times New Roman" pitchFamily="18" charset="0"/>
                <a:cs typeface="Times New Roman" pitchFamily="18" charset="0"/>
              </a:rPr>
              <a:t> артерия </a:t>
            </a:r>
            <a:r>
              <a:rPr lang="ru-RU" sz="3600" dirty="0" err="1">
                <a:latin typeface="Times New Roman" pitchFamily="18" charset="0"/>
                <a:cs typeface="Times New Roman" pitchFamily="18" charset="0"/>
              </a:rPr>
              <a:t>қан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тамыры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күйінде</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денеге</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қанды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тарқататады</a:t>
            </a:r>
            <a:r>
              <a:rPr lang="ru-RU" sz="3600" dirty="0">
                <a:latin typeface="Times New Roman" pitchFamily="18" charset="0"/>
                <a:cs typeface="Times New Roman" pitchFamily="18" charset="0"/>
              </a:rPr>
              <a:t>. Вена </a:t>
            </a:r>
            <a:r>
              <a:rPr lang="ru-RU" sz="3600" dirty="0" err="1">
                <a:latin typeface="Times New Roman" pitchFamily="18" charset="0"/>
                <a:cs typeface="Times New Roman" pitchFamily="18" charset="0"/>
              </a:rPr>
              <a:t>қан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тамыры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арқылы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қанды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дененден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жоғары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және</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төменгі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қуыс</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венасы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болып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жинап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оң</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жақ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құлақшаға</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келіп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құятын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тұйық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шеңбер</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үлкен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қанайналым</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шеңбері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деп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аталады</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405062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34.jpg"/>
          <p:cNvPicPr>
            <a:picLocks noGrp="1" noChangeAspect="1"/>
          </p:cNvPicPr>
          <p:nvPr>
            <p:ph idx="1"/>
          </p:nvPr>
        </p:nvPicPr>
        <p:blipFill>
          <a:blip r:embed="rId2"/>
          <a:stretch>
            <a:fillRect/>
          </a:stretch>
        </p:blipFill>
        <p:spPr>
          <a:xfrm>
            <a:off x="-1" y="0"/>
            <a:ext cx="9153749" cy="6858000"/>
          </a:xfrm>
        </p:spPr>
      </p:pic>
      <p:sp>
        <p:nvSpPr>
          <p:cNvPr id="5" name="Прямоугольник 4"/>
          <p:cNvSpPr/>
          <p:nvPr/>
        </p:nvSpPr>
        <p:spPr>
          <a:xfrm>
            <a:off x="857224" y="1028343"/>
            <a:ext cx="7429552" cy="4493538"/>
          </a:xfrm>
          <a:prstGeom prst="rect">
            <a:avLst/>
          </a:prstGeom>
        </p:spPr>
        <p:txBody>
          <a:bodyPr wrap="square">
            <a:spAutoFit/>
          </a:bodyPr>
          <a:lstStyle/>
          <a:p>
            <a:pPr algn="ctr">
              <a:buNone/>
            </a:pPr>
            <a:r>
              <a:rPr lang="ru-RU" sz="2200" b="1" dirty="0" smtClean="0">
                <a:solidFill>
                  <a:srgbClr val="C00000"/>
                </a:solidFill>
                <a:latin typeface="Times New Roman" pitchFamily="18" charset="0"/>
                <a:cs typeface="Times New Roman" pitchFamily="18" charset="0"/>
              </a:rPr>
              <a:t>КІШІ ҚАНАЙНАЛЫМ ШЕҢБЕРІ</a:t>
            </a:r>
          </a:p>
          <a:p>
            <a:pPr algn="ctr">
              <a:buNone/>
            </a:pPr>
            <a:endParaRPr lang="ru-RU" sz="2200" b="1" dirty="0" smtClean="0">
              <a:latin typeface="Times New Roman" pitchFamily="18" charset="0"/>
              <a:cs typeface="Times New Roman" pitchFamily="18" charset="0"/>
            </a:endParaRPr>
          </a:p>
          <a:p>
            <a:pPr algn="ctr">
              <a:buNone/>
            </a:pPr>
            <a:r>
              <a:rPr lang="ru-RU" sz="2200" b="1" dirty="0" err="1" smtClean="0">
                <a:latin typeface="Times New Roman" pitchFamily="18" charset="0"/>
                <a:cs typeface="Times New Roman" pitchFamily="18" charset="0"/>
              </a:rPr>
              <a:t>жүректің оң жақ қарыншасынан басталып</a:t>
            </a:r>
            <a:endParaRPr lang="ru-RU" sz="2200" b="1" dirty="0" smtClean="0">
              <a:latin typeface="Times New Roman" pitchFamily="18" charset="0"/>
              <a:cs typeface="Times New Roman" pitchFamily="18" charset="0"/>
            </a:endParaRPr>
          </a:p>
          <a:p>
            <a:pPr algn="ctr">
              <a:buNone/>
            </a:pPr>
            <a:endParaRPr lang="ru-RU" sz="2200" b="1" dirty="0" smtClean="0">
              <a:latin typeface="Times New Roman" pitchFamily="18" charset="0"/>
              <a:cs typeface="Times New Roman" pitchFamily="18" charset="0"/>
            </a:endParaRPr>
          </a:p>
          <a:p>
            <a:pPr algn="ctr">
              <a:buNone/>
            </a:pPr>
            <a:r>
              <a:rPr lang="ru-RU" sz="2200" b="1" dirty="0" err="1" smtClean="0">
                <a:latin typeface="Times New Roman" pitchFamily="18" charset="0"/>
                <a:cs typeface="Times New Roman" pitchFamily="18" charset="0"/>
              </a:rPr>
              <a:t>өкпеге қан тартады</a:t>
            </a:r>
            <a:endParaRPr lang="ru-RU" sz="2200" b="1" dirty="0" smtClean="0">
              <a:latin typeface="Times New Roman" pitchFamily="18" charset="0"/>
              <a:cs typeface="Times New Roman" pitchFamily="18" charset="0"/>
            </a:endParaRPr>
          </a:p>
          <a:p>
            <a:pPr algn="ctr">
              <a:buNone/>
            </a:pPr>
            <a:endParaRPr lang="ru-RU" sz="2200" b="1" dirty="0" smtClean="0">
              <a:latin typeface="Times New Roman" pitchFamily="18" charset="0"/>
              <a:cs typeface="Times New Roman" pitchFamily="18" charset="0"/>
            </a:endParaRPr>
          </a:p>
          <a:p>
            <a:pPr algn="ctr">
              <a:buNone/>
            </a:pPr>
            <a:r>
              <a:rPr lang="ru-RU" sz="2200" b="1" dirty="0" err="1" smtClean="0">
                <a:latin typeface="Times New Roman" pitchFamily="18" charset="0"/>
                <a:cs typeface="Times New Roman" pitchFamily="18" charset="0"/>
              </a:rPr>
              <a:t>жүректің сол</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жақ жүрекшесімен аяқталады.</a:t>
            </a:r>
            <a:endParaRPr lang="ru-RU" sz="2200" b="1" dirty="0" smtClean="0">
              <a:latin typeface="Times New Roman" pitchFamily="18" charset="0"/>
              <a:cs typeface="Times New Roman" pitchFamily="18" charset="0"/>
            </a:endParaRPr>
          </a:p>
          <a:p>
            <a:pPr algn="just">
              <a:buNone/>
            </a:pPr>
            <a:endParaRPr lang="ru-RU" sz="2200" b="1" dirty="0" smtClean="0">
              <a:latin typeface="Times New Roman" pitchFamily="18" charset="0"/>
              <a:cs typeface="Times New Roman" pitchFamily="18" charset="0"/>
            </a:endParaRPr>
          </a:p>
          <a:p>
            <a:pPr algn="just">
              <a:buNone/>
            </a:pPr>
            <a:r>
              <a:rPr lang="ru-RU" sz="2200" b="1" dirty="0" err="1" smtClean="0">
                <a:solidFill>
                  <a:srgbClr val="C00000"/>
                </a:solidFill>
                <a:latin typeface="Times New Roman" pitchFamily="18" charset="0"/>
                <a:cs typeface="Times New Roman" pitchFamily="18" charset="0"/>
              </a:rPr>
              <a:t>Кіші</a:t>
            </a:r>
            <a:r>
              <a:rPr lang="ru-RU" sz="2200" b="1" dirty="0" smtClean="0">
                <a:solidFill>
                  <a:srgbClr val="C00000"/>
                </a:solidFill>
                <a:latin typeface="Times New Roman" pitchFamily="18" charset="0"/>
                <a:cs typeface="Times New Roman" pitchFamily="18" charset="0"/>
              </a:rPr>
              <a:t> </a:t>
            </a:r>
            <a:r>
              <a:rPr lang="ru-RU" sz="2200" b="1" dirty="0" err="1" smtClean="0">
                <a:solidFill>
                  <a:srgbClr val="C00000"/>
                </a:solidFill>
                <a:latin typeface="Times New Roman" pitchFamily="18" charset="0"/>
                <a:cs typeface="Times New Roman" pitchFamily="18" charset="0"/>
              </a:rPr>
              <a:t>қанайналым шеңбері</a:t>
            </a:r>
            <a:r>
              <a:rPr lang="ru-RU" sz="2200" b="1" dirty="0" err="1" smtClean="0">
                <a:latin typeface="Times New Roman" pitchFamily="18" charset="0"/>
                <a:cs typeface="Times New Roman" pitchFamily="18" charset="0"/>
              </a:rPr>
              <a:t> деп</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аталу</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себебі</a:t>
            </a:r>
            <a:r>
              <a:rPr lang="ru-RU" sz="2200" b="1" dirty="0" smtClean="0">
                <a:latin typeface="Times New Roman" pitchFamily="18" charset="0"/>
                <a:cs typeface="Times New Roman" pitchFamily="18" charset="0"/>
              </a:rPr>
              <a:t> - </a:t>
            </a:r>
            <a:r>
              <a:rPr lang="ru-RU" sz="2200" b="1" dirty="0" err="1" smtClean="0">
                <a:latin typeface="Times New Roman" pitchFamily="18" charset="0"/>
                <a:cs typeface="Times New Roman" pitchFamily="18" charset="0"/>
              </a:rPr>
              <a:t>қан </a:t>
            </a:r>
            <a:r>
              <a:rPr lang="ru-RU" sz="2200" b="1" dirty="0" smtClean="0">
                <a:latin typeface="Times New Roman" pitchFamily="18" charset="0"/>
                <a:cs typeface="Times New Roman" pitchFamily="18" charset="0"/>
              </a:rPr>
              <a:t>тек</a:t>
            </a:r>
          </a:p>
          <a:p>
            <a:pPr algn="just">
              <a:buNone/>
            </a:pPr>
            <a:r>
              <a:rPr lang="ru-RU" sz="2200" b="1" dirty="0" err="1" smtClean="0">
                <a:latin typeface="Times New Roman" pitchFamily="18" charset="0"/>
                <a:cs typeface="Times New Roman" pitchFamily="18" charset="0"/>
              </a:rPr>
              <a:t>өкпеге барып</a:t>
            </a:r>
            <a:r>
              <a:rPr lang="ru-RU" sz="2200" b="1" dirty="0" smtClean="0">
                <a:latin typeface="Times New Roman" pitchFamily="18" charset="0"/>
                <a:cs typeface="Times New Roman" pitchFamily="18" charset="0"/>
              </a:rPr>
              <a:t>, оны </a:t>
            </a:r>
            <a:r>
              <a:rPr lang="ru-RU" sz="2200" b="1" dirty="0" err="1" smtClean="0">
                <a:latin typeface="Times New Roman" pitchFamily="18" charset="0"/>
                <a:cs typeface="Times New Roman" pitchFamily="18" charset="0"/>
              </a:rPr>
              <a:t>оттегімен</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байытылады</a:t>
            </a:r>
            <a:r>
              <a:rPr lang="ru-RU" sz="2200" b="1" dirty="0" smtClean="0">
                <a:latin typeface="Times New Roman" pitchFamily="18" charset="0"/>
                <a:cs typeface="Times New Roman" pitchFamily="18" charset="0"/>
              </a:rPr>
              <a:t> да </a:t>
            </a:r>
            <a:r>
              <a:rPr lang="ru-RU" sz="2200" b="1" dirty="0" err="1" smtClean="0">
                <a:latin typeface="Times New Roman" pitchFamily="18" charset="0"/>
                <a:cs typeface="Times New Roman" pitchFamily="18" charset="0"/>
              </a:rPr>
              <a:t>қайтадан</a:t>
            </a:r>
            <a:endParaRPr lang="ru-RU" sz="2200" b="1" dirty="0" smtClean="0">
              <a:latin typeface="Times New Roman" pitchFamily="18" charset="0"/>
              <a:cs typeface="Times New Roman" pitchFamily="18" charset="0"/>
            </a:endParaRPr>
          </a:p>
          <a:p>
            <a:pPr algn="just">
              <a:buNone/>
            </a:pPr>
            <a:r>
              <a:rPr lang="ru-RU" sz="2200" b="1" dirty="0" err="1" smtClean="0">
                <a:latin typeface="Times New Roman" pitchFamily="18" charset="0"/>
                <a:cs typeface="Times New Roman" pitchFamily="18" charset="0"/>
              </a:rPr>
              <a:t>жүрекке келеді</a:t>
            </a:r>
            <a:r>
              <a:rPr lang="ru-RU" sz="2200" b="1" dirty="0" smtClean="0">
                <a:latin typeface="Times New Roman" pitchFamily="18" charset="0"/>
                <a:cs typeface="Times New Roman" pitchFamily="18" charset="0"/>
              </a:rPr>
              <a:t>. </a:t>
            </a:r>
          </a:p>
          <a:p>
            <a:pPr algn="just">
              <a:buNone/>
            </a:pPr>
            <a:r>
              <a:rPr lang="ru-RU" sz="2200" b="1" dirty="0" err="1" smtClean="0">
                <a:latin typeface="Times New Roman" pitchFamily="18" charset="0"/>
                <a:cs typeface="Times New Roman" pitchFamily="18" charset="0"/>
              </a:rPr>
              <a:t>Бұл қанайналым шеңберін кейде</a:t>
            </a:r>
            <a:r>
              <a:rPr lang="ru-RU" sz="2200" b="1" dirty="0" smtClean="0">
                <a:latin typeface="Times New Roman" pitchFamily="18" charset="0"/>
                <a:cs typeface="Times New Roman" pitchFamily="18" charset="0"/>
              </a:rPr>
              <a:t> </a:t>
            </a:r>
            <a:r>
              <a:rPr lang="ru-RU" sz="2200" b="1" i="1" dirty="0" err="1" smtClean="0">
                <a:solidFill>
                  <a:srgbClr val="C00000"/>
                </a:solidFill>
                <a:latin typeface="Times New Roman" pitchFamily="18" charset="0"/>
                <a:cs typeface="Times New Roman" pitchFamily="18" charset="0"/>
              </a:rPr>
              <a:t>өкпелік шеңбер </a:t>
            </a:r>
            <a:r>
              <a:rPr lang="ru-RU" sz="2200" b="1" dirty="0" err="1" smtClean="0">
                <a:latin typeface="Times New Roman" pitchFamily="18" charset="0"/>
                <a:cs typeface="Times New Roman" pitchFamily="18" charset="0"/>
              </a:rPr>
              <a:t>деп</a:t>
            </a:r>
            <a:r>
              <a:rPr lang="ru-RU" sz="2200" b="1" dirty="0" smtClean="0">
                <a:latin typeface="Times New Roman" pitchFamily="18" charset="0"/>
                <a:cs typeface="Times New Roman" pitchFamily="18" charset="0"/>
              </a:rPr>
              <a:t> те</a:t>
            </a:r>
          </a:p>
          <a:p>
            <a:pPr algn="just">
              <a:buNone/>
            </a:pPr>
            <a:r>
              <a:rPr lang="ru-RU" sz="2200" b="1" dirty="0" err="1" smtClean="0">
                <a:latin typeface="Times New Roman" pitchFamily="18" charset="0"/>
                <a:cs typeface="Times New Roman" pitchFamily="18" charset="0"/>
              </a:rPr>
              <a:t>атайды</a:t>
            </a:r>
            <a:r>
              <a:rPr lang="ru-RU"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cxnSp>
        <p:nvCxnSpPr>
          <p:cNvPr id="6" name="Прямая со стрелкой 5"/>
          <p:cNvCxnSpPr/>
          <p:nvPr/>
        </p:nvCxnSpPr>
        <p:spPr>
          <a:xfrm rot="5400000">
            <a:off x="4179885" y="2320917"/>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rot="5400000">
            <a:off x="4163218" y="2980526"/>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1815882"/>
          </a:xfrm>
          <a:prstGeom prst="rect">
            <a:avLst/>
          </a:prstGeom>
        </p:spPr>
        <p:txBody>
          <a:bodyPr wrap="square">
            <a:spAutoFit/>
          </a:bodyPr>
          <a:lstStyle/>
          <a:p>
            <a:pPr algn="ctr" fontAlgn="base"/>
            <a:r>
              <a:rPr lang="ru-RU" sz="2800" dirty="0" err="1">
                <a:latin typeface="Times New Roman" pitchFamily="18" charset="0"/>
                <a:cs typeface="Times New Roman" pitchFamily="18" charset="0"/>
              </a:rPr>
              <a:t>Кіші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айналым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шеңбері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қарыншадан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өкпе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сабауы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болып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өкпе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қақпасы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арқылы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өкпеге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кіріп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оттегіге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байыққан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жинап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өкпе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тамырлары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деп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аталып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жүректен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сол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құлақшасына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құяды</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815884"/>
            <a:ext cx="8136905" cy="50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56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68760"/>
          </a:xfrm>
        </p:spPr>
        <p:txBody>
          <a:bodyPr>
            <a:normAutofit/>
          </a:bodyPr>
          <a:lstStyle/>
          <a:p>
            <a:pPr algn="ctr" fontAlgn="base"/>
            <a:r>
              <a:rPr lang="kk-KZ" dirty="0" smtClean="0"/>
              <a:t>Ұқсастығы.</a:t>
            </a:r>
            <a:endParaRPr lang="ru-RU" dirty="0"/>
          </a:p>
        </p:txBody>
      </p:sp>
      <p:sp>
        <p:nvSpPr>
          <p:cNvPr id="3" name="Объект 2"/>
          <p:cNvSpPr>
            <a:spLocks noGrp="1"/>
          </p:cNvSpPr>
          <p:nvPr>
            <p:ph idx="1"/>
          </p:nvPr>
        </p:nvSpPr>
        <p:spPr>
          <a:xfrm>
            <a:off x="107504" y="1196752"/>
            <a:ext cx="8856984" cy="5544616"/>
          </a:xfrm>
        </p:spPr>
        <p:txBody>
          <a:bodyPr>
            <a:normAutofit/>
          </a:bodyPr>
          <a:lstStyle/>
          <a:p>
            <a:r>
              <a:rPr lang="ru-RU" sz="3600" dirty="0" err="1">
                <a:latin typeface="Times New Roman" pitchFamily="18" charset="0"/>
                <a:cs typeface="Times New Roman" pitchFamily="18" charset="0"/>
              </a:rPr>
              <a:t>Тұйық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қанайналым</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шеңберін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түзеді</a:t>
            </a:r>
            <a:r>
              <a:rPr lang="ru-RU" sz="3600" dirty="0">
                <a:latin typeface="Times New Roman" pitchFamily="18" charset="0"/>
                <a:cs typeface="Times New Roman" pitchFamily="18" charset="0"/>
              </a:rPr>
              <a:t>, газ, </a:t>
            </a:r>
            <a:r>
              <a:rPr lang="ru-RU" sz="3600" dirty="0" err="1">
                <a:latin typeface="Times New Roman" pitchFamily="18" charset="0"/>
                <a:cs typeface="Times New Roman" pitchFamily="18" charset="0"/>
              </a:rPr>
              <a:t>зат</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алмасу</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өнімдері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болады</a:t>
            </a:r>
            <a:r>
              <a:rPr lang="ru-RU" sz="3600" dirty="0">
                <a:latin typeface="Times New Roman" pitchFamily="18" charset="0"/>
                <a:cs typeface="Times New Roman" pitchFamily="18" charset="0"/>
              </a:rPr>
              <a:t>. Артерия, артериола, капилляр, </a:t>
            </a:r>
            <a:r>
              <a:rPr lang="ru-RU" sz="3600" dirty="0" err="1">
                <a:latin typeface="Times New Roman" pitchFamily="18" charset="0"/>
                <a:cs typeface="Times New Roman" pitchFamily="18" charset="0"/>
              </a:rPr>
              <a:t>венула</a:t>
            </a:r>
            <a:r>
              <a:rPr lang="ru-RU" sz="3600" dirty="0">
                <a:latin typeface="Times New Roman" pitchFamily="18" charset="0"/>
                <a:cs typeface="Times New Roman" pitchFamily="18" charset="0"/>
              </a:rPr>
              <a:t>, вена </a:t>
            </a:r>
            <a:r>
              <a:rPr lang="ru-RU" sz="3600" dirty="0" err="1">
                <a:latin typeface="Times New Roman" pitchFamily="18" charset="0"/>
                <a:cs typeface="Times New Roman" pitchFamily="18" charset="0"/>
              </a:rPr>
              <a:t>қан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тамырлары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тән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Жүректен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шығып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жүрекке</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келеді</a:t>
            </a:r>
            <a:r>
              <a:rPr lang="ru-RU" sz="3600" dirty="0" smtClean="0">
                <a:latin typeface="Times New Roman" pitchFamily="18" charset="0"/>
                <a:cs typeface="Times New Roman" pitchFamily="18" charset="0"/>
              </a:rPr>
              <a:t>.</a:t>
            </a:r>
          </a:p>
          <a:p>
            <a:r>
              <a:rPr lang="ru-RU" sz="3600" dirty="0" err="1">
                <a:latin typeface="Times New Roman" pitchFamily="18" charset="0"/>
                <a:cs typeface="Times New Roman" pitchFamily="18" charset="0"/>
              </a:rPr>
              <a:t>Кіші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қанайналым</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шеңберіндегі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қантамырларда</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ортақ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кедерг</a:t>
            </a:r>
            <a:r>
              <a:rPr lang="en-US" sz="3600" dirty="0">
                <a:latin typeface="Times New Roman" pitchFamily="18" charset="0"/>
                <a:cs typeface="Times New Roman" pitchFamily="18" charset="0"/>
              </a:rPr>
              <a:t>i </a:t>
            </a:r>
            <a:r>
              <a:rPr lang="ru-RU" sz="3600" dirty="0" err="1">
                <a:latin typeface="Times New Roman" pitchFamily="18" charset="0"/>
                <a:cs typeface="Times New Roman" pitchFamily="18" charset="0"/>
              </a:rPr>
              <a:t>шамамен</a:t>
            </a:r>
            <a:r>
              <a:rPr lang="ru-RU" sz="3600" dirty="0">
                <a:latin typeface="Times New Roman" pitchFamily="18" charset="0"/>
                <a:cs typeface="Times New Roman" pitchFamily="18" charset="0"/>
              </a:rPr>
              <a:t>            11  Па ·с/мл </a:t>
            </a:r>
            <a:r>
              <a:rPr lang="ru-RU" sz="3600" dirty="0" err="1">
                <a:latin typeface="Times New Roman" pitchFamily="18" charset="0"/>
                <a:cs typeface="Times New Roman" pitchFamily="18" charset="0"/>
              </a:rPr>
              <a:t>тең</a:t>
            </a:r>
            <a:r>
              <a:rPr lang="ru-RU" sz="3600" dirty="0">
                <a:latin typeface="Times New Roman" pitchFamily="18" charset="0"/>
                <a:cs typeface="Times New Roman" pitchFamily="18" charset="0"/>
              </a:rPr>
              <a:t>.</a:t>
            </a:r>
          </a:p>
        </p:txBody>
      </p:sp>
    </p:spTree>
    <p:extLst>
      <p:ext uri="{BB962C8B-B14F-4D97-AF65-F5344CB8AC3E}">
        <p14:creationId xmlns:p14="http://schemas.microsoft.com/office/powerpoint/2010/main" val="3453372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56792"/>
          </a:xfrm>
        </p:spPr>
        <p:txBody>
          <a:bodyPr>
            <a:normAutofit fontScale="90000"/>
          </a:bodyPr>
          <a:lstStyle/>
          <a:p>
            <a:pPr algn="ctr"/>
            <a:r>
              <a:rPr lang="kk-KZ" dirty="0">
                <a:latin typeface="Times New Roman" pitchFamily="18" charset="0"/>
                <a:cs typeface="Times New Roman" pitchFamily="18" charset="0"/>
              </a:rPr>
              <a:t>Гемодинамика</a:t>
            </a:r>
            <a:br>
              <a:rPr lang="kk-KZ"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251520" y="1052736"/>
            <a:ext cx="8712968" cy="5616624"/>
          </a:xfrm>
        </p:spPr>
        <p:txBody>
          <a:bodyPr>
            <a:noAutofit/>
          </a:bodyPr>
          <a:lstStyle/>
          <a:p>
            <a:r>
              <a:rPr lang="ru-RU" sz="2800" b="1" dirty="0">
                <a:latin typeface="Times New Roman" pitchFamily="18" charset="0"/>
                <a:cs typeface="Times New Roman" pitchFamily="18" charset="0"/>
              </a:rPr>
              <a:t>Гемодинамика</a:t>
            </a:r>
            <a:r>
              <a:rPr lang="ru-RU" sz="2800" dirty="0">
                <a:latin typeface="Times New Roman" pitchFamily="18" charset="0"/>
                <a:cs typeface="Times New Roman" pitchFamily="18" charset="0"/>
              </a:rPr>
              <a:t> (грек. </a:t>
            </a:r>
            <a:r>
              <a:rPr lang="ru-RU" sz="2800" dirty="0" err="1">
                <a:latin typeface="Times New Roman" pitchFamily="18" charset="0"/>
                <a:cs typeface="Times New Roman" pitchFamily="18" charset="0"/>
              </a:rPr>
              <a:t>Һаіма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және</a:t>
            </a:r>
            <a:r>
              <a:rPr lang="ru-RU" sz="2800" dirty="0">
                <a:latin typeface="Times New Roman" pitchFamily="18" charset="0"/>
                <a:cs typeface="Times New Roman" pitchFamily="18" charset="0"/>
              </a:rPr>
              <a:t> динамика)- </a:t>
            </a:r>
            <a:r>
              <a:rPr lang="ru-RU" sz="2800" dirty="0" err="1">
                <a:latin typeface="Times New Roman" pitchFamily="18" charset="0"/>
                <a:cs typeface="Times New Roman" pitchFamily="18" charset="0"/>
              </a:rPr>
              <a:t>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тамырлары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жүйесіндегі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гидростатикалық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қысым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айырымы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нәтижесінде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тамырдағы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жылжуы</a:t>
            </a:r>
            <a:r>
              <a:rPr lang="ru-RU" sz="2800" dirty="0" smtClean="0">
                <a:latin typeface="Times New Roman" pitchFamily="18" charset="0"/>
                <a:cs typeface="Times New Roman" pitchFamily="18" charset="0"/>
              </a:rPr>
              <a:t>.</a:t>
            </a:r>
          </a:p>
          <a:p>
            <a:r>
              <a:rPr lang="ru-RU" sz="2800" dirty="0" err="1">
                <a:latin typeface="Times New Roman" pitchFamily="18" charset="0"/>
                <a:cs typeface="Times New Roman" pitchFamily="18" charset="0"/>
              </a:rPr>
              <a:t>А</a:t>
            </a:r>
            <a:r>
              <a:rPr lang="ru-RU" sz="2800" dirty="0" err="1" smtClean="0">
                <a:latin typeface="Times New Roman" pitchFamily="18" charset="0"/>
                <a:cs typeface="Times New Roman" pitchFamily="18" charset="0"/>
              </a:rPr>
              <a:t>дамға</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жүрек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жиыралғанда</a:t>
            </a:r>
            <a:r>
              <a:rPr lang="ru-RU" sz="2800" dirty="0">
                <a:latin typeface="Times New Roman" pitchFamily="18" charset="0"/>
                <a:cs typeface="Times New Roman" pitchFamily="18" charset="0"/>
              </a:rPr>
              <a:t> 60-70 мл </a:t>
            </a:r>
            <a:r>
              <a:rPr lang="ru-RU" sz="2800" dirty="0" err="1">
                <a:latin typeface="Times New Roman" pitchFamily="18" charset="0"/>
                <a:cs typeface="Times New Roman" pitchFamily="18" charset="0"/>
              </a:rPr>
              <a:t>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айдап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шығарады</a:t>
            </a:r>
            <a:r>
              <a:rPr lang="ru-RU" sz="2800" dirty="0" smtClean="0">
                <a:latin typeface="Times New Roman" pitchFamily="18" charset="0"/>
                <a:cs typeface="Times New Roman" pitchFamily="18" charset="0"/>
              </a:rPr>
              <a:t>.</a:t>
            </a:r>
          </a:p>
          <a:p>
            <a:r>
              <a:rPr lang="ru-RU" sz="2800" dirty="0" err="1">
                <a:latin typeface="Times New Roman" pitchFamily="18" charset="0"/>
                <a:cs typeface="Times New Roman" pitchFamily="18" charset="0"/>
              </a:rPr>
              <a:t>Бұл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тыныштық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жағдайда</a:t>
            </a:r>
            <a:r>
              <a:rPr lang="ru-RU" sz="2800" dirty="0">
                <a:latin typeface="Times New Roman" pitchFamily="18" charset="0"/>
                <a:cs typeface="Times New Roman" pitchFamily="18" charset="0"/>
              </a:rPr>
              <a:t> 4,5-5 л/мин-</a:t>
            </a:r>
            <a:r>
              <a:rPr lang="ru-RU" sz="2800" dirty="0" err="1">
                <a:latin typeface="Times New Roman" pitchFamily="18" charset="0"/>
                <a:cs typeface="Times New Roman" pitchFamily="18" charset="0"/>
              </a:rPr>
              <a:t>қа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Жүректің</a:t>
            </a:r>
            <a:r>
              <a:rPr lang="ru-RU" sz="2800" dirty="0">
                <a:latin typeface="Times New Roman" pitchFamily="18" charset="0"/>
                <a:cs typeface="Times New Roman" pitchFamily="18" charset="0"/>
              </a:rPr>
              <a:t> 1 </a:t>
            </a:r>
            <a:r>
              <a:rPr lang="ru-RU" sz="2800" dirty="0" err="1">
                <a:latin typeface="Times New Roman" pitchFamily="18" charset="0"/>
                <a:cs typeface="Times New Roman" pitchFamily="18" charset="0"/>
              </a:rPr>
              <a:t>минутта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айдайтың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мөлшері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жүрек</a:t>
            </a:r>
            <a:r>
              <a:rPr lang="ru-RU" sz="2800" dirty="0">
                <a:latin typeface="Times New Roman" pitchFamily="18" charset="0"/>
                <a:cs typeface="Times New Roman" pitchFamily="18" charset="0"/>
              </a:rPr>
              <a:t>–</a:t>
            </a:r>
            <a:r>
              <a:rPr lang="ru-RU" sz="2800" dirty="0" err="1">
                <a:latin typeface="Times New Roman" pitchFamily="18" charset="0"/>
                <a:cs typeface="Times New Roman" pitchFamily="18" charset="0"/>
              </a:rPr>
              <a:t>тамыр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жүйесі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қызметінің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басты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көрсеткіші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болып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есептеледі</a:t>
            </a:r>
            <a:r>
              <a:rPr lang="ru-RU" sz="2800" dirty="0" smtClean="0">
                <a:latin typeface="Times New Roman" pitchFamily="18" charset="0"/>
                <a:cs typeface="Times New Roman" pitchFamily="18" charset="0"/>
              </a:rPr>
              <a:t>.</a:t>
            </a:r>
          </a:p>
          <a:p>
            <a:r>
              <a:rPr lang="ru-RU" sz="2800" dirty="0" err="1">
                <a:latin typeface="Times New Roman" pitchFamily="18" charset="0"/>
                <a:cs typeface="Times New Roman" pitchFamily="18" charset="0"/>
              </a:rPr>
              <a:t>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тамыр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жүйесі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тұйық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және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тамырлардың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ұзындығы,диаметрі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бір-біріне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жалғасуы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түрлі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тізбектеле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қатарласа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болғандықтан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канның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жылжуына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едәуір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кедергі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туады</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4077192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GGa\Downloads\cgdfh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316"/>
            <a:ext cx="4427984" cy="65210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GGa\Downloads\hfhgrf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8316"/>
            <a:ext cx="4211960" cy="652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70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lstStyle/>
          <a:p>
            <a:pPr algn="ctr"/>
            <a:r>
              <a:rPr lang="ru-RU" b="1" dirty="0" err="1">
                <a:latin typeface="Times New Roman" pitchFamily="18" charset="0"/>
                <a:cs typeface="Times New Roman" pitchFamily="18" charset="0"/>
              </a:rPr>
              <a:t>Негізгі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заңдылықтар</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07504" y="1196752"/>
            <a:ext cx="8928992" cy="5661248"/>
          </a:xfrm>
        </p:spPr>
        <p:txBody>
          <a:bodyPr>
            <a:normAutofit/>
          </a:bodyPr>
          <a:lstStyle/>
          <a:p>
            <a:r>
              <a:rPr lang="ru-RU" sz="3200" b="1" dirty="0" err="1">
                <a:latin typeface="Times New Roman" pitchFamily="18" charset="0"/>
                <a:cs typeface="Times New Roman" pitchFamily="18" charset="0"/>
              </a:rPr>
              <a:t>Қан</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ағысының</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көлемдік</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жылдамдығы</a:t>
            </a:r>
            <a:r>
              <a:rPr lang="ru-RU" sz="3200" b="1" dirty="0">
                <a:latin typeface="Times New Roman" pitchFamily="18" charset="0"/>
                <a:cs typeface="Times New Roman" pitchFamily="18" charset="0"/>
              </a:rPr>
              <a:t>(мл/мин)</a:t>
            </a:r>
            <a:r>
              <a:rPr lang="ru-RU" sz="3200" dirty="0">
                <a:latin typeface="Times New Roman" pitchFamily="18" charset="0"/>
                <a:cs typeface="Times New Roman" pitchFamily="18" charset="0"/>
              </a:rPr>
              <a:t>  — </a:t>
            </a:r>
            <a:r>
              <a:rPr lang="ru-RU" sz="3200" dirty="0" err="1">
                <a:latin typeface="Times New Roman" pitchFamily="18" charset="0"/>
                <a:cs typeface="Times New Roman" pitchFamily="18" charset="0"/>
              </a:rPr>
              <a:t>уақыт</a:t>
            </a:r>
            <a:r>
              <a:rPr lang="ru-RU" sz="3200" dirty="0">
                <a:latin typeface="Times New Roman" pitchFamily="18" charset="0"/>
                <a:cs typeface="Times New Roman" pitchFamily="18" charset="0"/>
              </a:rPr>
              <a:t> б</a:t>
            </a:r>
            <a:r>
              <a:rPr lang="en-US" sz="3200" dirty="0">
                <a:latin typeface="Times New Roman" pitchFamily="18" charset="0"/>
                <a:cs typeface="Times New Roman" pitchFamily="18" charset="0"/>
              </a:rPr>
              <a:t>i</a:t>
            </a:r>
            <a:r>
              <a:rPr lang="ru-RU" sz="3200" dirty="0" err="1">
                <a:latin typeface="Times New Roman" pitchFamily="18" charset="0"/>
                <a:cs typeface="Times New Roman" pitchFamily="18" charset="0"/>
              </a:rPr>
              <a:t>рл</a:t>
            </a:r>
            <a:r>
              <a:rPr lang="en-US" sz="3200" dirty="0">
                <a:latin typeface="Times New Roman" pitchFamily="18" charset="0"/>
                <a:cs typeface="Times New Roman" pitchFamily="18" charset="0"/>
              </a:rPr>
              <a:t>i</a:t>
            </a:r>
            <a:r>
              <a:rPr lang="ru-RU" sz="3200" dirty="0">
                <a:latin typeface="Times New Roman" pitchFamily="18" charset="0"/>
                <a:cs typeface="Times New Roman" pitchFamily="18" charset="0"/>
              </a:rPr>
              <a:t>г</a:t>
            </a:r>
            <a:r>
              <a:rPr lang="en-US" sz="3200" dirty="0">
                <a:latin typeface="Times New Roman" pitchFamily="18" charset="0"/>
                <a:cs typeface="Times New Roman" pitchFamily="18" charset="0"/>
              </a:rPr>
              <a:t>i</a:t>
            </a:r>
            <a:r>
              <a:rPr lang="ru-RU" sz="3200" dirty="0" err="1">
                <a:latin typeface="Times New Roman" pitchFamily="18" charset="0"/>
                <a:cs typeface="Times New Roman" pitchFamily="18" charset="0"/>
              </a:rPr>
              <a:t>нде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қантамырдың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көлденең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қимасы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арқылы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ағатын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қанның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көлемі</a:t>
            </a:r>
            <a:r>
              <a:rPr lang="ru-RU" sz="3200" b="1" dirty="0">
                <a:latin typeface="Times New Roman" pitchFamily="18" charset="0"/>
                <a:cs typeface="Times New Roman" pitchFamily="18" charset="0"/>
              </a:rPr>
              <a:t>.</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ағысының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көлемдік</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жылдамдығы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үлкен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қанайналым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шеңберінде</a:t>
            </a:r>
            <a:r>
              <a:rPr lang="ru-RU" sz="3200" dirty="0">
                <a:latin typeface="Times New Roman" pitchFamily="18" charset="0"/>
                <a:cs typeface="Times New Roman" pitchFamily="18" charset="0"/>
              </a:rPr>
              <a:t> де , </a:t>
            </a:r>
            <a:r>
              <a:rPr lang="ru-RU" sz="3200" dirty="0" err="1">
                <a:latin typeface="Times New Roman" pitchFamily="18" charset="0"/>
                <a:cs typeface="Times New Roman" pitchFamily="18" charset="0"/>
              </a:rPr>
              <a:t>кіші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қанайналым</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шеңберінде</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де </a:t>
            </a:r>
            <a:r>
              <a:rPr lang="ru-RU" sz="3200" dirty="0" err="1">
                <a:latin typeface="Times New Roman" pitchFamily="18" charset="0"/>
                <a:cs typeface="Times New Roman" pitchFamily="18" charset="0"/>
              </a:rPr>
              <a:t>бірдей</a:t>
            </a:r>
            <a:r>
              <a:rPr lang="ru-RU" sz="3200" dirty="0" smtClean="0">
                <a:latin typeface="Times New Roman" pitchFamily="18" charset="0"/>
                <a:cs typeface="Times New Roman" pitchFamily="18" charset="0"/>
              </a:rPr>
              <a:t>.</a:t>
            </a:r>
          </a:p>
          <a:p>
            <a:r>
              <a:rPr lang="ru-RU" sz="3200" dirty="0" err="1">
                <a:latin typeface="Times New Roman" pitchFamily="18" charset="0"/>
                <a:cs typeface="Times New Roman" pitchFamily="18" charset="0"/>
              </a:rPr>
              <a:t>Аортадағы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немесе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өкпелік</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діңгектегі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ағысының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көлемі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қантамырлардағы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қанайналым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жел</a:t>
            </a:r>
            <a:r>
              <a:rPr lang="en-US" sz="3200" dirty="0">
                <a:latin typeface="Times New Roman" pitchFamily="18" charset="0"/>
                <a:cs typeface="Times New Roman" pitchFamily="18" charset="0"/>
              </a:rPr>
              <a:t>i</a:t>
            </a:r>
            <a:r>
              <a:rPr lang="ru-RU" sz="3200" dirty="0" err="1">
                <a:latin typeface="Times New Roman" pitchFamily="18" charset="0"/>
                <a:cs typeface="Times New Roman" pitchFamily="18" charset="0"/>
              </a:rPr>
              <a:t>лер</a:t>
            </a:r>
            <a:r>
              <a:rPr lang="en-US" sz="3200" dirty="0">
                <a:latin typeface="Times New Roman" pitchFamily="18" charset="0"/>
                <a:cs typeface="Times New Roman" pitchFamily="18" charset="0"/>
              </a:rPr>
              <a:t>i</a:t>
            </a:r>
            <a:r>
              <a:rPr lang="ru-RU" sz="3200" dirty="0">
                <a:latin typeface="Times New Roman" pitchFamily="18" charset="0"/>
                <a:cs typeface="Times New Roman" pitchFamily="18" charset="0"/>
              </a:rPr>
              <a:t>н</a:t>
            </a:r>
            <a:r>
              <a:rPr lang="en-US" sz="3200" dirty="0">
                <a:latin typeface="Times New Roman" pitchFamily="18" charset="0"/>
                <a:cs typeface="Times New Roman" pitchFamily="18" charset="0"/>
              </a:rPr>
              <a:t>i</a:t>
            </a:r>
            <a:r>
              <a:rPr lang="ru-RU" sz="3200" dirty="0">
                <a:latin typeface="Times New Roman" pitchFamily="18" charset="0"/>
                <a:cs typeface="Times New Roman" pitchFamily="18" charset="0"/>
              </a:rPr>
              <a:t>ң </a:t>
            </a:r>
            <a:r>
              <a:rPr lang="ru-RU" sz="3200" dirty="0" err="1">
                <a:latin typeface="Times New Roman" pitchFamily="18" charset="0"/>
                <a:cs typeface="Times New Roman" pitchFamily="18" charset="0"/>
              </a:rPr>
              <a:t>кез</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келген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кес</a:t>
            </a:r>
            <a:r>
              <a:rPr lang="en-US" sz="3200" dirty="0">
                <a:latin typeface="Times New Roman" pitchFamily="18" charset="0"/>
                <a:cs typeface="Times New Roman" pitchFamily="18" charset="0"/>
              </a:rPr>
              <a:t>i</a:t>
            </a:r>
            <a:r>
              <a:rPr lang="ru-RU" sz="3200" dirty="0" err="1">
                <a:latin typeface="Times New Roman" pitchFamily="18" charset="0"/>
                <a:cs typeface="Times New Roman" pitchFamily="18" charset="0"/>
              </a:rPr>
              <a:t>нд</a:t>
            </a:r>
            <a:r>
              <a:rPr lang="en-US" sz="3200" dirty="0">
                <a:latin typeface="Times New Roman" pitchFamily="18" charset="0"/>
                <a:cs typeface="Times New Roman" pitchFamily="18" charset="0"/>
              </a:rPr>
              <a:t>i</a:t>
            </a:r>
            <a:r>
              <a:rPr lang="ru-RU" sz="3200" dirty="0">
                <a:latin typeface="Times New Roman" pitchFamily="18" charset="0"/>
                <a:cs typeface="Times New Roman" pitchFamily="18" charset="0"/>
              </a:rPr>
              <a:t>с</a:t>
            </a:r>
            <a:r>
              <a:rPr lang="en-US" sz="3200" dirty="0">
                <a:latin typeface="Times New Roman" pitchFamily="18" charset="0"/>
                <a:cs typeface="Times New Roman" pitchFamily="18" charset="0"/>
              </a:rPr>
              <a:t>i</a:t>
            </a:r>
            <a:r>
              <a:rPr lang="ru-RU" sz="3200" dirty="0" err="1">
                <a:latin typeface="Times New Roman" pitchFamily="18" charset="0"/>
                <a:cs typeface="Times New Roman" pitchFamily="18" charset="0"/>
              </a:rPr>
              <a:t>ндегі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көлденең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қима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арқылы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ағудың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жиынтық</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көлеміне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тең</a:t>
            </a:r>
            <a:r>
              <a:rPr lang="ru-RU" sz="3200" dirty="0">
                <a:latin typeface="Times New Roman" pitchFamily="18" charset="0"/>
                <a:cs typeface="Times New Roman" pitchFamily="18" charset="0"/>
              </a:rPr>
              <a:t>.</a:t>
            </a:r>
          </a:p>
        </p:txBody>
      </p:sp>
    </p:spTree>
    <p:extLst>
      <p:ext uri="{BB962C8B-B14F-4D97-AF65-F5344CB8AC3E}">
        <p14:creationId xmlns:p14="http://schemas.microsoft.com/office/powerpoint/2010/main" val="3362942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121"/>
            <a:ext cx="8229600" cy="1058857"/>
          </a:xfrm>
        </p:spPr>
        <p:txBody>
          <a:bodyPr/>
          <a:lstStyle/>
          <a:p>
            <a:r>
              <a:rPr lang="ru-RU" b="1" dirty="0" err="1"/>
              <a:t>Қан</a:t>
            </a:r>
            <a:r>
              <a:rPr lang="ru-RU" b="1" dirty="0"/>
              <a:t> </a:t>
            </a:r>
            <a:r>
              <a:rPr lang="ru-RU" b="1" dirty="0" err="1"/>
              <a:t>ағудың</a:t>
            </a:r>
            <a:r>
              <a:rPr lang="ru-RU" b="1" dirty="0"/>
              <a:t> </a:t>
            </a:r>
            <a:r>
              <a:rPr lang="ru-RU" b="1" dirty="0" err="1"/>
              <a:t>қозғаушы</a:t>
            </a:r>
            <a:r>
              <a:rPr lang="ru-RU" b="1" dirty="0"/>
              <a:t> </a:t>
            </a:r>
            <a:r>
              <a:rPr lang="ru-RU" b="1" dirty="0" err="1"/>
              <a:t>күші</a:t>
            </a:r>
            <a:endParaRPr lang="ru-RU" dirty="0"/>
          </a:p>
        </p:txBody>
      </p:sp>
      <p:sp>
        <p:nvSpPr>
          <p:cNvPr id="3" name="Объект 2"/>
          <p:cNvSpPr>
            <a:spLocks noGrp="1"/>
          </p:cNvSpPr>
          <p:nvPr>
            <p:ph idx="1"/>
          </p:nvPr>
        </p:nvSpPr>
        <p:spPr>
          <a:xfrm>
            <a:off x="107504" y="1052736"/>
            <a:ext cx="8856984" cy="5805264"/>
          </a:xfrm>
        </p:spPr>
        <p:txBody>
          <a:bodyPr/>
          <a:lstStyle/>
          <a:p>
            <a:r>
              <a:rPr lang="ru-RU" dirty="0" err="1">
                <a:latin typeface="Times New Roman" pitchFamily="18" charset="0"/>
                <a:cs typeface="Times New Roman" pitchFamily="18" charset="0"/>
              </a:rPr>
              <a:t>Проксимал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дисталд</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к </a:t>
            </a:r>
            <a:r>
              <a:rPr lang="ru-RU" dirty="0" err="1">
                <a:latin typeface="Times New Roman" pitchFamily="18" charset="0"/>
                <a:cs typeface="Times New Roman" pitchFamily="18" charset="0"/>
              </a:rPr>
              <a:t>бөл</a:t>
            </a:r>
            <a:r>
              <a:rPr lang="en-US" dirty="0">
                <a:latin typeface="Times New Roman" pitchFamily="18" charset="0"/>
                <a:cs typeface="Times New Roman" pitchFamily="18" charset="0"/>
              </a:rPr>
              <a:t>i</a:t>
            </a:r>
            <a:r>
              <a:rPr lang="ru-RU" dirty="0" err="1">
                <a:latin typeface="Times New Roman" pitchFamily="18" charset="0"/>
                <a:cs typeface="Times New Roman" pitchFamily="18" charset="0"/>
              </a:rPr>
              <a:t>мшелерд</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ң </a:t>
            </a:r>
            <a:r>
              <a:rPr lang="ru-RU" dirty="0" err="1">
                <a:latin typeface="Times New Roman" pitchFamily="18" charset="0"/>
                <a:cs typeface="Times New Roman" pitchFamily="18" charset="0"/>
              </a:rPr>
              <a:t>арасындағы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қысымының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айырымдарына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тең.Қанның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қысымы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жүрект</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ң </a:t>
            </a:r>
            <a:r>
              <a:rPr lang="ru-RU" dirty="0" err="1">
                <a:latin typeface="Times New Roman" pitchFamily="18" charset="0"/>
                <a:cs typeface="Times New Roman" pitchFamily="18" charset="0"/>
              </a:rPr>
              <a:t>қысымымен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қантамырлардың</a:t>
            </a:r>
            <a:r>
              <a:rPr lang="ru-RU" dirty="0">
                <a:latin typeface="Times New Roman" pitchFamily="18" charset="0"/>
                <a:cs typeface="Times New Roman" pitchFamily="18" charset="0"/>
              </a:rPr>
              <a:t> серп</a:t>
            </a:r>
            <a:r>
              <a:rPr lang="en-US" dirty="0">
                <a:latin typeface="Times New Roman" pitchFamily="18" charset="0"/>
                <a:cs typeface="Times New Roman" pitchFamily="18" charset="0"/>
              </a:rPr>
              <a:t>i</a:t>
            </a:r>
            <a:r>
              <a:rPr lang="ru-RU" dirty="0" err="1">
                <a:latin typeface="Times New Roman" pitchFamily="18" charset="0"/>
                <a:cs typeface="Times New Roman" pitchFamily="18" charset="0"/>
              </a:rPr>
              <a:t>мд</a:t>
            </a:r>
            <a:r>
              <a:rPr lang="en-US" dirty="0">
                <a:latin typeface="Times New Roman" pitchFamily="18" charset="0"/>
                <a:cs typeface="Times New Roman" pitchFamily="18" charset="0"/>
              </a:rPr>
              <a:t>i – </a:t>
            </a:r>
            <a:r>
              <a:rPr lang="ru-RU" dirty="0" err="1">
                <a:latin typeface="Times New Roman" pitchFamily="18" charset="0"/>
                <a:cs typeface="Times New Roman" pitchFamily="18" charset="0"/>
              </a:rPr>
              <a:t>эластиякалық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қасиетіне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тәуелд</a:t>
            </a:r>
            <a:r>
              <a:rPr lang="en-US" dirty="0">
                <a:latin typeface="Times New Roman" pitchFamily="18" charset="0"/>
                <a:cs typeface="Times New Roman" pitchFamily="18" charset="0"/>
              </a:rPr>
              <a:t>i </a:t>
            </a:r>
            <a:r>
              <a:rPr lang="ru-RU" dirty="0" err="1">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r>
              <a:rPr lang="ru-RU" dirty="0" err="1">
                <a:latin typeface="Times New Roman" pitchFamily="18" charset="0"/>
                <a:cs typeface="Times New Roman" pitchFamily="18" charset="0"/>
              </a:rPr>
              <a:t>Артериядағы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қанайналым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фазаларымен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сәйкес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пульстеуші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болатындықтан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гемодинамиякалық</a:t>
            </a:r>
            <a:r>
              <a:rPr lang="ru-RU" dirty="0">
                <a:latin typeface="Times New Roman" pitchFamily="18" charset="0"/>
                <a:cs typeface="Times New Roman" pitchFamily="18" charset="0"/>
              </a:rPr>
              <a:t> м</a:t>
            </a:r>
            <a:r>
              <a:rPr lang="en-US" dirty="0">
                <a:latin typeface="Times New Roman" pitchFamily="18" charset="0"/>
                <a:cs typeface="Times New Roman" pitchFamily="18" charset="0"/>
              </a:rPr>
              <a:t>i</a:t>
            </a:r>
            <a:r>
              <a:rPr lang="ru-RU" dirty="0" err="1">
                <a:latin typeface="Times New Roman" pitchFamily="18" charset="0"/>
                <a:cs typeface="Times New Roman" pitchFamily="18" charset="0"/>
              </a:rPr>
              <a:t>нездемес</a:t>
            </a:r>
            <a:r>
              <a:rPr lang="en-US" dirty="0">
                <a:latin typeface="Times New Roman" pitchFamily="18" charset="0"/>
                <a:cs typeface="Times New Roman" pitchFamily="18" charset="0"/>
              </a:rPr>
              <a:t>i </a:t>
            </a:r>
            <a:r>
              <a:rPr lang="ru-RU" dirty="0" err="1">
                <a:latin typeface="Times New Roman" pitchFamily="18" charset="0"/>
                <a:cs typeface="Times New Roman" pitchFamily="18" charset="0"/>
              </a:rPr>
              <a:t>үш</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н (</a:t>
            </a:r>
            <a:r>
              <a:rPr lang="en-US" dirty="0">
                <a:latin typeface="Times New Roman" pitchFamily="18" charset="0"/>
                <a:cs typeface="Times New Roman" pitchFamily="18" charset="0"/>
              </a:rPr>
              <a:t>P </a:t>
            </a:r>
            <a:r>
              <a:rPr lang="ru-RU" dirty="0" err="1">
                <a:latin typeface="Times New Roman" pitchFamily="18" charset="0"/>
                <a:cs typeface="Times New Roman" pitchFamily="18" charset="0"/>
              </a:rPr>
              <a:t>орташа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қысым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шамасын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пайдалану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қабылданған</a:t>
            </a:r>
            <a:r>
              <a:rPr lang="ru-RU" dirty="0" smtClean="0">
                <a:latin typeface="Times New Roman" pitchFamily="18" charset="0"/>
                <a:cs typeface="Times New Roman" pitchFamily="18" charset="0"/>
              </a:rPr>
              <a:t>.</a:t>
            </a:r>
          </a:p>
          <a:p>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орташаланған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қысым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қозғалысының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пульстік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қысымын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қамтамасыз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етеді</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Аортадағы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орташа</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қысым</a:t>
            </a:r>
            <a:r>
              <a:rPr lang="ru-RU" dirty="0">
                <a:latin typeface="Times New Roman" pitchFamily="18" charset="0"/>
                <a:cs typeface="Times New Roman" pitchFamily="18" charset="0"/>
              </a:rPr>
              <a:t> 100мм </a:t>
            </a:r>
            <a:r>
              <a:rPr lang="ru-RU" dirty="0" err="1">
                <a:latin typeface="Times New Roman" pitchFamily="18" charset="0"/>
                <a:cs typeface="Times New Roman" pitchFamily="18" charset="0"/>
              </a:rPr>
              <a:t>с.б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діңгектегі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қысымы</a:t>
            </a:r>
            <a:r>
              <a:rPr lang="ru-RU" dirty="0">
                <a:latin typeface="Times New Roman" pitchFamily="18" charset="0"/>
                <a:cs typeface="Times New Roman" pitchFamily="18" charset="0"/>
              </a:rPr>
              <a:t> 20мм </a:t>
            </a:r>
            <a:r>
              <a:rPr lang="ru-RU" dirty="0" err="1">
                <a:latin typeface="Times New Roman" pitchFamily="18" charset="0"/>
                <a:cs typeface="Times New Roman" pitchFamily="18" charset="0"/>
              </a:rPr>
              <a:t>с.б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венада</a:t>
            </a:r>
            <a:r>
              <a:rPr lang="ru-RU" dirty="0">
                <a:latin typeface="Times New Roman" pitchFamily="18" charset="0"/>
                <a:cs typeface="Times New Roman" pitchFamily="18" charset="0"/>
              </a:rPr>
              <a:t> да 20 </a:t>
            </a:r>
            <a:r>
              <a:rPr lang="ru-RU" dirty="0" err="1">
                <a:latin typeface="Times New Roman" pitchFamily="18" charset="0"/>
                <a:cs typeface="Times New Roman" pitchFamily="18" charset="0"/>
              </a:rPr>
              <a:t>мм.с.б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яғни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қанайналым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шеңберіндегі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қысым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ұлкендегіден</a:t>
            </a:r>
            <a:r>
              <a:rPr lang="ru-RU" dirty="0">
                <a:latin typeface="Times New Roman" pitchFamily="18" charset="0"/>
                <a:cs typeface="Times New Roman" pitchFamily="18" charset="0"/>
              </a:rPr>
              <a:t> 5 </a:t>
            </a:r>
            <a:r>
              <a:rPr lang="ru-RU" dirty="0" err="1">
                <a:latin typeface="Times New Roman" pitchFamily="18" charset="0"/>
                <a:cs typeface="Times New Roman" pitchFamily="18" charset="0"/>
              </a:rPr>
              <a:t>есе</a:t>
            </a:r>
            <a:r>
              <a:rPr lang="ru-RU" dirty="0">
                <a:latin typeface="Times New Roman" pitchFamily="18" charset="0"/>
                <a:cs typeface="Times New Roman" pitchFamily="18" charset="0"/>
              </a:rPr>
              <a:t> аз.</a:t>
            </a:r>
          </a:p>
        </p:txBody>
      </p:sp>
    </p:spTree>
    <p:extLst>
      <p:ext uri="{BB962C8B-B14F-4D97-AF65-F5344CB8AC3E}">
        <p14:creationId xmlns:p14="http://schemas.microsoft.com/office/powerpoint/2010/main" val="1180117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285728"/>
            <a:ext cx="7858180" cy="181588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sz="2800" b="1" dirty="0" err="1">
                <a:solidFill>
                  <a:schemeClr val="tx1"/>
                </a:solidFill>
                <a:latin typeface="Times New Roman" pitchFamily="18" charset="0"/>
                <a:cs typeface="Times New Roman" pitchFamily="18" charset="0"/>
              </a:rPr>
              <a:t>Қан</a:t>
            </a:r>
            <a:r>
              <a:rPr lang="ru-RU" sz="2800" b="1" dirty="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тамырлары</a:t>
            </a:r>
            <a:r>
              <a:rPr lang="ru-RU" sz="2800" dirty="0">
                <a:solidFill>
                  <a:schemeClr val="tx1"/>
                </a:solidFill>
                <a:latin typeface="Times New Roman" pitchFamily="18" charset="0"/>
                <a:cs typeface="Times New Roman" pitchFamily="18" charset="0"/>
              </a:rPr>
              <a:t> (</a:t>
            </a:r>
            <a:r>
              <a:rPr lang="ru-RU" sz="2800" dirty="0">
                <a:solidFill>
                  <a:schemeClr val="tx1"/>
                </a:solidFill>
                <a:latin typeface="Times New Roman" pitchFamily="18" charset="0"/>
                <a:cs typeface="Times New Roman" pitchFamily="18" charset="0"/>
                <a:hlinkClick r:id="rId2" tooltip="Латын тілі"/>
              </a:rPr>
              <a:t>лат.</a:t>
            </a:r>
            <a:r>
              <a:rPr lang="ru-RU" sz="2800" dirty="0">
                <a:solidFill>
                  <a:schemeClr val="tx1"/>
                </a:solidFill>
                <a:latin typeface="Times New Roman" pitchFamily="18" charset="0"/>
                <a:cs typeface="Times New Roman" pitchFamily="18" charset="0"/>
              </a:rPr>
              <a:t> </a:t>
            </a:r>
            <a:r>
              <a:rPr lang="en-US" sz="2800" i="1" dirty="0">
                <a:solidFill>
                  <a:schemeClr val="tx1"/>
                </a:solidFill>
                <a:latin typeface="Times New Roman" pitchFamily="18" charset="0"/>
                <a:cs typeface="Times New Roman" pitchFamily="18" charset="0"/>
              </a:rPr>
              <a:t>vasa </a:t>
            </a:r>
            <a:r>
              <a:rPr lang="en-US" sz="2800" i="1" dirty="0" err="1">
                <a:solidFill>
                  <a:schemeClr val="tx1"/>
                </a:solidFill>
                <a:latin typeface="Times New Roman" pitchFamily="18" charset="0"/>
                <a:cs typeface="Times New Roman" pitchFamily="18" charset="0"/>
              </a:rPr>
              <a:t>sanguinea</a:t>
            </a:r>
            <a:r>
              <a:rPr lang="en-US" sz="2800" dirty="0">
                <a:solidFill>
                  <a:schemeClr val="tx1"/>
                </a:solidFill>
                <a:latin typeface="Times New Roman" pitchFamily="18" charset="0"/>
                <a:cs typeface="Times New Roman" pitchFamily="18" charset="0"/>
              </a:rPr>
              <a:t>) — </a:t>
            </a:r>
            <a:r>
              <a:rPr lang="ru-RU" sz="2800" dirty="0" err="1">
                <a:solidFill>
                  <a:schemeClr val="tx1"/>
                </a:solidFill>
                <a:latin typeface="Times New Roman" pitchFamily="18" charset="0"/>
                <a:cs typeface="Times New Roman" pitchFamily="18" charset="0"/>
              </a:rPr>
              <a:t>адам</a:t>
            </a:r>
            <a:r>
              <a:rPr lang="ru-RU" sz="2800" dirty="0">
                <a:solidFill>
                  <a:schemeClr val="tx1"/>
                </a:solidFill>
                <a:latin typeface="Times New Roman" pitchFamily="18" charset="0"/>
                <a:cs typeface="Times New Roman" pitchFamily="18" charset="0"/>
              </a:rPr>
              <a:t> мен </a:t>
            </a:r>
            <a:r>
              <a:rPr lang="ru-RU" sz="2800" dirty="0" err="1">
                <a:solidFill>
                  <a:schemeClr val="tx1"/>
                </a:solidFill>
                <a:latin typeface="Times New Roman" pitchFamily="18" charset="0"/>
                <a:cs typeface="Times New Roman" pitchFamily="18" charset="0"/>
              </a:rPr>
              <a:t>жануарлар</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организмінің</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жүрек-тамырлар</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жүйесіне</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жататын</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қабырғасы</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серпімді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келген</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түтікше</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мүшелер</a:t>
            </a:r>
            <a:r>
              <a:rPr lang="ru-RU" sz="2800" dirty="0">
                <a:solidFill>
                  <a:schemeClr val="tx1"/>
                </a:solidFill>
                <a:latin typeface="Times New Roman" pitchFamily="18" charset="0"/>
                <a:cs typeface="Times New Roman" pitchFamily="18" charset="0"/>
              </a:rPr>
              <a:t>.</a:t>
            </a:r>
          </a:p>
        </p:txBody>
      </p:sp>
      <p:pic>
        <p:nvPicPr>
          <p:cNvPr id="1026" name="Picture 2" descr="C:\Users\NiGGa\Downloads\fgfg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4864"/>
            <a:ext cx="9144000" cy="4653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68152"/>
          </a:xfrm>
        </p:spPr>
        <p:txBody>
          <a:bodyPr>
            <a:normAutofit fontScale="90000"/>
          </a:bodyPr>
          <a:lstStyle/>
          <a:p>
            <a:pPr algn="ctr"/>
            <a:r>
              <a:rPr lang="ru-RU" b="1" dirty="0" err="1"/>
              <a:t>Қан</a:t>
            </a:r>
            <a:r>
              <a:rPr lang="ru-RU" b="1" dirty="0"/>
              <a:t> </a:t>
            </a:r>
            <a:r>
              <a:rPr lang="ru-RU" b="1" dirty="0" err="1"/>
              <a:t>тамырлардағы</a:t>
            </a:r>
            <a:r>
              <a:rPr lang="ru-RU" b="1" dirty="0"/>
              <a:t> </a:t>
            </a:r>
            <a:r>
              <a:rPr lang="ru-RU" b="1" dirty="0" err="1"/>
              <a:t>қанның</a:t>
            </a:r>
            <a:r>
              <a:rPr lang="ru-RU" b="1" dirty="0"/>
              <a:t> </a:t>
            </a:r>
            <a:r>
              <a:rPr lang="ru-RU" b="1" dirty="0" err="1"/>
              <a:t>көлемі</a:t>
            </a:r>
            <a:endParaRPr lang="ru-RU" dirty="0"/>
          </a:p>
        </p:txBody>
      </p:sp>
      <p:sp>
        <p:nvSpPr>
          <p:cNvPr id="3" name="Объект 2"/>
          <p:cNvSpPr>
            <a:spLocks noGrp="1"/>
          </p:cNvSpPr>
          <p:nvPr>
            <p:ph idx="1"/>
          </p:nvPr>
        </p:nvSpPr>
        <p:spPr>
          <a:xfrm>
            <a:off x="0" y="1412776"/>
            <a:ext cx="9144000" cy="5445224"/>
          </a:xfrm>
        </p:spPr>
        <p:txBody>
          <a:bodyPr/>
          <a:lstStyle/>
          <a:p>
            <a:r>
              <a:rPr lang="ru-RU" dirty="0" err="1"/>
              <a:t>Ересек</a:t>
            </a:r>
            <a:r>
              <a:rPr lang="ru-RU" dirty="0"/>
              <a:t> </a:t>
            </a:r>
            <a:r>
              <a:rPr lang="ru-RU" dirty="0" err="1"/>
              <a:t>адамда</a:t>
            </a:r>
            <a:r>
              <a:rPr lang="ru-RU" dirty="0"/>
              <a:t> </a:t>
            </a:r>
            <a:r>
              <a:rPr lang="ru-RU" dirty="0" err="1"/>
              <a:t>қанның</a:t>
            </a:r>
            <a:r>
              <a:rPr lang="ru-RU" dirty="0"/>
              <a:t> 84 % </a:t>
            </a:r>
            <a:r>
              <a:rPr lang="ru-RU" dirty="0" err="1"/>
              <a:t>үлкен</a:t>
            </a:r>
            <a:r>
              <a:rPr lang="ru-RU" dirty="0"/>
              <a:t> </a:t>
            </a:r>
            <a:r>
              <a:rPr lang="ru-RU" dirty="0" err="1"/>
              <a:t>қанайналым</a:t>
            </a:r>
            <a:r>
              <a:rPr lang="ru-RU" dirty="0"/>
              <a:t> </a:t>
            </a:r>
            <a:r>
              <a:rPr lang="ru-RU" dirty="0" err="1"/>
              <a:t>шеңберінде</a:t>
            </a:r>
            <a:r>
              <a:rPr lang="ru-RU" dirty="0"/>
              <a:t>, 9%- </a:t>
            </a:r>
            <a:r>
              <a:rPr lang="ru-RU" dirty="0" err="1"/>
              <a:t>кіші</a:t>
            </a:r>
            <a:r>
              <a:rPr lang="ru-RU" dirty="0"/>
              <a:t> </a:t>
            </a:r>
            <a:r>
              <a:rPr lang="ru-RU" dirty="0" err="1"/>
              <a:t>қанайналым</a:t>
            </a:r>
            <a:r>
              <a:rPr lang="ru-RU" dirty="0"/>
              <a:t> </a:t>
            </a:r>
            <a:r>
              <a:rPr lang="ru-RU" dirty="0" err="1"/>
              <a:t>шеңберінде</a:t>
            </a:r>
            <a:r>
              <a:rPr lang="ru-RU" dirty="0"/>
              <a:t>, 7% </a:t>
            </a:r>
            <a:r>
              <a:rPr lang="ru-RU" dirty="0" err="1"/>
              <a:t>жүректе</a:t>
            </a:r>
            <a:r>
              <a:rPr lang="ru-RU" dirty="0"/>
              <a:t> </a:t>
            </a:r>
            <a:r>
              <a:rPr lang="ru-RU" dirty="0" err="1" smtClean="0"/>
              <a:t>болады</a:t>
            </a:r>
            <a:endParaRPr lang="ru-RU" dirty="0" smtClean="0"/>
          </a:p>
          <a:p>
            <a:endParaRPr lang="ru-RU" dirty="0"/>
          </a:p>
        </p:txBody>
      </p:sp>
      <p:graphicFrame>
        <p:nvGraphicFramePr>
          <p:cNvPr id="4" name="Таблица 3"/>
          <p:cNvGraphicFramePr>
            <a:graphicFrameLocks noGrp="1"/>
          </p:cNvGraphicFramePr>
          <p:nvPr/>
        </p:nvGraphicFramePr>
        <p:xfrm>
          <a:off x="1481137" y="3021171"/>
          <a:ext cx="6181726" cy="2217420"/>
        </p:xfrm>
        <a:graphic>
          <a:graphicData uri="http://schemas.openxmlformats.org/drawingml/2006/table">
            <a:tbl>
              <a:tblPr/>
              <a:tblGrid>
                <a:gridCol w="3090863"/>
                <a:gridCol w="3090863"/>
              </a:tblGrid>
              <a:tr h="0">
                <a:tc>
                  <a:txBody>
                    <a:bodyPr/>
                    <a:lstStyle/>
                    <a:p>
                      <a:pPr algn="ctr" fontAlgn="base"/>
                      <a:r>
                        <a:rPr lang="ru-RU">
                          <a:effectLst/>
                          <a:latin typeface="inherit"/>
                        </a:rPr>
                        <a:t>Бөлім</a:t>
                      </a:r>
                    </a:p>
                  </a:txBody>
                  <a:tcPr marL="47625" marR="47625" marT="47625" marB="47625" anchor="ctr">
                    <a:lnL>
                      <a:noFill/>
                    </a:lnL>
                    <a:lnR>
                      <a:noFill/>
                    </a:lnR>
                    <a:lnT>
                      <a:noFill/>
                    </a:lnT>
                    <a:lnB w="9525" cap="flat" cmpd="sng" algn="ctr">
                      <a:solidFill>
                        <a:srgbClr val="F1F1F1"/>
                      </a:solidFill>
                      <a:prstDash val="solid"/>
                      <a:round/>
                      <a:headEnd type="none" w="med" len="med"/>
                      <a:tailEnd type="none" w="med" len="med"/>
                    </a:lnB>
                    <a:solidFill>
                      <a:srgbClr val="F1F1F1"/>
                    </a:solidFill>
                  </a:tcPr>
                </a:tc>
                <a:tc>
                  <a:txBody>
                    <a:bodyPr/>
                    <a:lstStyle/>
                    <a:p>
                      <a:pPr algn="ctr" fontAlgn="base"/>
                      <a:r>
                        <a:rPr lang="ru-RU">
                          <a:effectLst/>
                          <a:latin typeface="inherit"/>
                        </a:rPr>
                        <a:t>Қан көлемі, %</a:t>
                      </a:r>
                    </a:p>
                  </a:txBody>
                  <a:tcPr marL="47625" marR="47625" marT="47625" marB="47625" anchor="ctr">
                    <a:lnL>
                      <a:noFill/>
                    </a:lnL>
                    <a:lnR>
                      <a:noFill/>
                    </a:lnR>
                    <a:lnT>
                      <a:noFill/>
                    </a:lnT>
                    <a:lnB w="9525" cap="flat" cmpd="sng" algn="ctr">
                      <a:solidFill>
                        <a:srgbClr val="F1F1F1"/>
                      </a:solidFill>
                      <a:prstDash val="solid"/>
                      <a:round/>
                      <a:headEnd type="none" w="med" len="med"/>
                      <a:tailEnd type="none" w="med" len="med"/>
                    </a:lnB>
                    <a:solidFill>
                      <a:srgbClr val="F1F1F1"/>
                    </a:solidFill>
                  </a:tcPr>
                </a:tc>
              </a:tr>
              <a:tr h="0">
                <a:tc>
                  <a:txBody>
                    <a:bodyPr/>
                    <a:lstStyle/>
                    <a:p>
                      <a:pPr algn="ctr" fontAlgn="ctr"/>
                      <a:r>
                        <a:rPr lang="ru-RU">
                          <a:effectLst/>
                          <a:latin typeface="inherit"/>
                        </a:rPr>
                        <a:t>Жүрек (тыныштықта)</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ru-RU">
                          <a:effectLst/>
                          <a:latin typeface="inherit"/>
                        </a:rPr>
                        <a:t>7</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r>
              <a:tr h="0">
                <a:tc>
                  <a:txBody>
                    <a:bodyPr/>
                    <a:lstStyle/>
                    <a:p>
                      <a:pPr algn="ctr" fontAlgn="ctr"/>
                      <a:r>
                        <a:rPr lang="ru-RU">
                          <a:effectLst/>
                          <a:latin typeface="inherit"/>
                        </a:rPr>
                        <a:t>Аорта және артериялар</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ru-RU">
                          <a:effectLst/>
                          <a:latin typeface="inherit"/>
                        </a:rPr>
                        <a:t>14</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r>
              <a:tr h="0">
                <a:tc>
                  <a:txBody>
                    <a:bodyPr/>
                    <a:lstStyle/>
                    <a:p>
                      <a:pPr algn="ctr" fontAlgn="ctr"/>
                      <a:r>
                        <a:rPr lang="ru-RU">
                          <a:effectLst/>
                          <a:latin typeface="inherit"/>
                        </a:rPr>
                        <a:t>Капиллярлар</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ru-RU">
                          <a:effectLst/>
                          <a:latin typeface="inherit"/>
                        </a:rPr>
                        <a:t>6</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r>
              <a:tr h="0">
                <a:tc>
                  <a:txBody>
                    <a:bodyPr/>
                    <a:lstStyle/>
                    <a:p>
                      <a:pPr algn="ctr" fontAlgn="ctr"/>
                      <a:r>
                        <a:rPr lang="ru-RU">
                          <a:effectLst/>
                          <a:latin typeface="inherit"/>
                        </a:rPr>
                        <a:t>Веналар</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c>
                  <a:txBody>
                    <a:bodyPr/>
                    <a:lstStyle/>
                    <a:p>
                      <a:pPr algn="ctr" fontAlgn="ctr"/>
                      <a:r>
                        <a:rPr lang="ru-RU">
                          <a:effectLst/>
                          <a:latin typeface="inherit"/>
                        </a:rPr>
                        <a:t>64</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1F1F1"/>
                    </a:solidFill>
                  </a:tcPr>
                </a:tc>
              </a:tr>
              <a:tr h="0">
                <a:tc>
                  <a:txBody>
                    <a:bodyPr/>
                    <a:lstStyle/>
                    <a:p>
                      <a:pPr algn="ctr" fontAlgn="ctr"/>
                      <a:r>
                        <a:rPr lang="ru-RU">
                          <a:effectLst/>
                          <a:latin typeface="inherit"/>
                        </a:rPr>
                        <a:t>Кіші шеңбер</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c>
                  <a:txBody>
                    <a:bodyPr/>
                    <a:lstStyle/>
                    <a:p>
                      <a:pPr algn="ctr" fontAlgn="ctr"/>
                      <a:r>
                        <a:rPr lang="ru-RU" dirty="0">
                          <a:effectLst/>
                          <a:latin typeface="inherit"/>
                        </a:rPr>
                        <a:t>9</a:t>
                      </a:r>
                    </a:p>
                  </a:txBody>
                  <a:tcPr marL="47625" marR="47625" marT="47625" marB="47625" anchor="ctr">
                    <a:lnL>
                      <a:noFill/>
                    </a:lnL>
                    <a:lnR>
                      <a:noFill/>
                    </a:lnR>
                    <a:lnT w="9525" cap="flat" cmpd="sng" algn="ctr">
                      <a:solidFill>
                        <a:srgbClr val="F1F1F1"/>
                      </a:solidFill>
                      <a:prstDash val="solid"/>
                      <a:round/>
                      <a:headEnd type="none" w="med" len="med"/>
                      <a:tailEnd type="none" w="med" len="med"/>
                    </a:lnT>
                    <a:lnB w="9525" cap="flat" cmpd="sng" algn="ctr">
                      <a:solidFill>
                        <a:srgbClr val="F1F1F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43901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8994"/>
            <a:ext cx="7543800" cy="914400"/>
          </a:xfrm>
        </p:spPr>
        <p:txBody>
          <a:bodyPr>
            <a:normAutofit fontScale="90000"/>
          </a:bodyPr>
          <a:lstStyle/>
          <a:p>
            <a:r>
              <a:rPr lang="kk-KZ" sz="6000" dirty="0" smtClean="0"/>
              <a:t>Топографиясы:</a:t>
            </a:r>
            <a:endParaRPr lang="ru-RU" sz="6000" dirty="0"/>
          </a:p>
        </p:txBody>
      </p:sp>
      <p:sp>
        <p:nvSpPr>
          <p:cNvPr id="6" name="Текст 5"/>
          <p:cNvSpPr>
            <a:spLocks noGrp="1"/>
          </p:cNvSpPr>
          <p:nvPr>
            <p:ph type="body" sz="half" idx="2"/>
          </p:nvPr>
        </p:nvSpPr>
        <p:spPr>
          <a:xfrm>
            <a:off x="5004048" y="1340768"/>
            <a:ext cx="4066210" cy="4802872"/>
          </a:xfrm>
        </p:spPr>
        <p:txBody>
          <a:bodyPr>
            <a:noAutofit/>
          </a:bodyPr>
          <a:lstStyle/>
          <a:p>
            <a:r>
              <a:rPr lang="kk-KZ" sz="3600" b="1" dirty="0" smtClean="0"/>
              <a:t>Жүрек кеуде қуысында алдыңғы, ортаңғы көкірекаралықта орналасқан</a:t>
            </a:r>
            <a:endParaRPr lang="ru-RU" sz="3600"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83" y="1124744"/>
            <a:ext cx="3960440" cy="4492987"/>
          </a:xfrm>
          <a:prstGeom prst="rect">
            <a:avLst/>
          </a:prstGeom>
        </p:spPr>
      </p:pic>
    </p:spTree>
    <p:extLst>
      <p:ext uri="{BB962C8B-B14F-4D97-AF65-F5344CB8AC3E}">
        <p14:creationId xmlns:p14="http://schemas.microsoft.com/office/powerpoint/2010/main" val="394737138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8376" y="116632"/>
            <a:ext cx="8450088" cy="923330"/>
          </a:xfrm>
          <a:prstGeom prst="rect">
            <a:avLst/>
          </a:prstGeom>
          <a:noFill/>
        </p:spPr>
        <p:txBody>
          <a:bodyPr wrap="square" lIns="91440" tIns="45720" rIns="91440" bIns="45720">
            <a:spAutoFit/>
          </a:bodyPr>
          <a:lstStyle/>
          <a:p>
            <a:pPr algn="ctr"/>
            <a:r>
              <a:rPr lang="ru-RU" sz="5400" b="1" cap="none" spc="0" dirty="0" smtClean="0">
                <a:ln w="17780" cmpd="sng">
                  <a:solidFill>
                    <a:schemeClr val="accent1">
                      <a:tint val="3000"/>
                    </a:schemeClr>
                  </a:solidFill>
                  <a:prstDash val="solid"/>
                  <a:miter lim="800000"/>
                </a:ln>
                <a:gradFill>
                  <a:gsLst>
                    <a:gs pos="20000">
                      <a:srgbClr val="FFF200"/>
                    </a:gs>
                    <a:gs pos="57000">
                      <a:srgbClr val="FF7A00"/>
                    </a:gs>
                    <a:gs pos="88000">
                      <a:srgbClr val="FF0300"/>
                    </a:gs>
                    <a:gs pos="100000">
                      <a:srgbClr val="4D0808"/>
                    </a:gs>
                  </a:gsLst>
                  <a:lin ang="5400000" scaled="0"/>
                </a:gradFill>
                <a:effectLst>
                  <a:outerShdw blurRad="55000" dist="50800" dir="5400000" algn="tl">
                    <a:srgbClr val="000000">
                      <a:alpha val="33000"/>
                    </a:srgbClr>
                  </a:outerShdw>
                </a:effectLst>
              </a:rPr>
              <a:t>Жүрек беттері:</a:t>
            </a:r>
            <a:endParaRPr lang="ru-RU" sz="5400" b="1" cap="none" spc="0" dirty="0">
              <a:ln w="17780" cmpd="sng">
                <a:solidFill>
                  <a:schemeClr val="accent1">
                    <a:tint val="3000"/>
                  </a:schemeClr>
                </a:solidFill>
                <a:prstDash val="solid"/>
                <a:miter lim="800000"/>
              </a:ln>
              <a:gradFill>
                <a:gsLst>
                  <a:gs pos="20000">
                    <a:srgbClr val="FFF200"/>
                  </a:gs>
                  <a:gs pos="57000">
                    <a:srgbClr val="FF7A00"/>
                  </a:gs>
                  <a:gs pos="88000">
                    <a:srgbClr val="FF0300"/>
                  </a:gs>
                  <a:gs pos="100000">
                    <a:srgbClr val="4D0808"/>
                  </a:gs>
                </a:gsLst>
                <a:lin ang="5400000" scaled="0"/>
              </a:gradFill>
              <a:effectLst>
                <a:outerShdw blurRad="55000" dist="50800" dir="5400000" algn="tl">
                  <a:srgbClr val="000000">
                    <a:alpha val="33000"/>
                  </a:srgbClr>
                </a:outerShdw>
              </a:effectLst>
            </a:endParaRPr>
          </a:p>
        </p:txBody>
      </p:sp>
      <p:sp>
        <p:nvSpPr>
          <p:cNvPr id="6" name="Прямоугольник 5"/>
          <p:cNvSpPr/>
          <p:nvPr/>
        </p:nvSpPr>
        <p:spPr>
          <a:xfrm>
            <a:off x="4523420" y="1202833"/>
            <a:ext cx="4513076" cy="4524315"/>
          </a:xfrm>
          <a:prstGeom prst="rect">
            <a:avLst/>
          </a:prstGeom>
          <a:noFill/>
        </p:spPr>
        <p:txBody>
          <a:bodyPr wrap="square" lIns="91440" tIns="45720" rIns="91440" bIns="45720">
            <a:spAutoFit/>
          </a:bodyPr>
          <a:lstStyle/>
          <a:p>
            <a:r>
              <a:rPr lang="kk-KZ" sz="3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1.Алдыңғы-төстік беті.</a:t>
            </a:r>
          </a:p>
          <a:p>
            <a:r>
              <a:rPr lang="kk-KZ" sz="3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2.Артқы-көкірекаралық беті.</a:t>
            </a:r>
          </a:p>
          <a:p>
            <a:r>
              <a:rPr lang="kk-KZ" sz="3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3.Төменгі-диафрагмалық беті.</a:t>
            </a:r>
          </a:p>
          <a:p>
            <a:r>
              <a:rPr lang="kk-KZ" sz="3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4.Бүйір-өкпелік беті.</a:t>
            </a:r>
          </a:p>
          <a:p>
            <a:r>
              <a:rPr lang="kk-KZ" sz="3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5.Жоғарғы-тамырлық беті.</a:t>
            </a:r>
            <a:endParaRPr lang="ru-RU"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8" y="1202833"/>
            <a:ext cx="4491352" cy="4654367"/>
          </a:xfrm>
          <a:prstGeom prst="rect">
            <a:avLst/>
          </a:prstGeom>
        </p:spPr>
      </p:pic>
    </p:spTree>
    <p:extLst>
      <p:ext uri="{BB962C8B-B14F-4D97-AF65-F5344CB8AC3E}">
        <p14:creationId xmlns:p14="http://schemas.microsoft.com/office/powerpoint/2010/main" val="16981168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424936" cy="923330"/>
          </a:xfrm>
          <a:prstGeom prst="rect">
            <a:avLst/>
          </a:prstGeom>
          <a:noFill/>
        </p:spPr>
        <p:txBody>
          <a:bodyPr wrap="square" lIns="91440" tIns="45720" rIns="91440" bIns="45720">
            <a:spAutoFit/>
          </a:bodyPr>
          <a:lstStyle/>
          <a:p>
            <a:pPr algn="ctr"/>
            <a:r>
              <a:rPr lang="kk-K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Жүрек шекаралары:</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Текст 10"/>
          <p:cNvSpPr>
            <a:spLocks noGrp="1"/>
          </p:cNvSpPr>
          <p:nvPr>
            <p:ph type="body" sz="half" idx="2"/>
          </p:nvPr>
        </p:nvSpPr>
        <p:spPr>
          <a:xfrm>
            <a:off x="251520" y="1340768"/>
            <a:ext cx="8663881" cy="4785395"/>
          </a:xfrm>
        </p:spPr>
        <p:txBody>
          <a:bodyPr>
            <a:normAutofit/>
          </a:bodyPr>
          <a:lstStyle/>
          <a:p>
            <a:pPr algn="l"/>
            <a:r>
              <a:rPr lang="kk-KZ" sz="2400" b="1" dirty="0" smtClean="0">
                <a:solidFill>
                  <a:schemeClr val="tx1"/>
                </a:solidFill>
                <a:latin typeface="Times New Roman" pitchFamily="18" charset="0"/>
                <a:cs typeface="Times New Roman" pitchFamily="18" charset="0"/>
              </a:rPr>
              <a:t>1.Жүрек ұшы-сол ортаңғы бүғанааралық сызықтан 1,5-2см медиальды, </a:t>
            </a:r>
            <a:r>
              <a:rPr lang="en-US" sz="2400" b="1" dirty="0" smtClean="0">
                <a:solidFill>
                  <a:schemeClr val="tx1"/>
                </a:solidFill>
                <a:latin typeface="Times New Roman" pitchFamily="18" charset="0"/>
                <a:cs typeface="Times New Roman" pitchFamily="18" charset="0"/>
              </a:rPr>
              <a:t>V</a:t>
            </a:r>
            <a:r>
              <a:rPr lang="kk-KZ" sz="2400" b="1" dirty="0" smtClean="0">
                <a:solidFill>
                  <a:schemeClr val="tx1"/>
                </a:solidFill>
                <a:latin typeface="Times New Roman" pitchFamily="18" charset="0"/>
                <a:cs typeface="Times New Roman" pitchFamily="18" charset="0"/>
              </a:rPr>
              <a:t> қабырғааралықта .</a:t>
            </a:r>
          </a:p>
          <a:p>
            <a:pPr algn="l"/>
            <a:r>
              <a:rPr lang="kk-KZ" sz="2400" b="1" dirty="0" smtClean="0">
                <a:solidFill>
                  <a:schemeClr val="tx1"/>
                </a:solidFill>
                <a:latin typeface="Times New Roman" pitchFamily="18" charset="0"/>
                <a:cs typeface="Times New Roman" pitchFamily="18" charset="0"/>
              </a:rPr>
              <a:t>2.Жоғарғы шекарасы (негізі)-</a:t>
            </a:r>
            <a:r>
              <a:rPr lang="en-US" sz="2400" b="1" dirty="0" smtClean="0">
                <a:solidFill>
                  <a:schemeClr val="tx1"/>
                </a:solidFill>
                <a:latin typeface="Times New Roman" pitchFamily="18" charset="0"/>
                <a:cs typeface="Times New Roman" pitchFamily="18" charset="0"/>
              </a:rPr>
              <a:t> III </a:t>
            </a:r>
            <a:r>
              <a:rPr lang="kk-KZ" sz="2400" b="1" dirty="0" smtClean="0">
                <a:solidFill>
                  <a:schemeClr val="tx1"/>
                </a:solidFill>
                <a:latin typeface="Times New Roman" pitchFamily="18" charset="0"/>
                <a:cs typeface="Times New Roman" pitchFamily="18" charset="0"/>
              </a:rPr>
              <a:t>жұп қабырға шеміршегінің жоғарғы жиегі,</a:t>
            </a:r>
          </a:p>
          <a:p>
            <a:pPr algn="l"/>
            <a:r>
              <a:rPr lang="kk-KZ" sz="2400" b="1" dirty="0" smtClean="0">
                <a:solidFill>
                  <a:schemeClr val="tx1"/>
                </a:solidFill>
                <a:latin typeface="Times New Roman" pitchFamily="18" charset="0"/>
                <a:cs typeface="Times New Roman" pitchFamily="18" charset="0"/>
              </a:rPr>
              <a:t>3.Сол жақ шекара- жоғарыдан төмен доға тәрізді  сызықпен  </a:t>
            </a:r>
            <a:r>
              <a:rPr lang="en-US" sz="2400" b="1" dirty="0" smtClean="0">
                <a:solidFill>
                  <a:schemeClr val="tx1"/>
                </a:solidFill>
                <a:latin typeface="Times New Roman" pitchFamily="18" charset="0"/>
                <a:cs typeface="Times New Roman" pitchFamily="18" charset="0"/>
              </a:rPr>
              <a:t>III</a:t>
            </a:r>
            <a:r>
              <a:rPr lang="kk-KZ" sz="2400" b="1" dirty="0">
                <a:solidFill>
                  <a:schemeClr val="tx1"/>
                </a:solidFill>
                <a:latin typeface="Times New Roman" pitchFamily="18" charset="0"/>
                <a:cs typeface="Times New Roman" pitchFamily="18" charset="0"/>
              </a:rPr>
              <a:t> </a:t>
            </a:r>
            <a:r>
              <a:rPr lang="kk-KZ" sz="2400" b="1" dirty="0" smtClean="0">
                <a:solidFill>
                  <a:schemeClr val="tx1"/>
                </a:solidFill>
                <a:latin typeface="Times New Roman" pitchFamily="18" charset="0"/>
                <a:cs typeface="Times New Roman" pitchFamily="18" charset="0"/>
              </a:rPr>
              <a:t>сол қабырға шеміршегінен басталып, жүрек ұшына дейін.</a:t>
            </a:r>
          </a:p>
          <a:p>
            <a:pPr algn="l"/>
            <a:r>
              <a:rPr lang="kk-KZ" sz="2400" b="1" dirty="0" smtClean="0">
                <a:solidFill>
                  <a:schemeClr val="tx1"/>
                </a:solidFill>
                <a:latin typeface="Times New Roman" pitchFamily="18" charset="0"/>
                <a:cs typeface="Times New Roman" pitchFamily="18" charset="0"/>
              </a:rPr>
              <a:t>4.Оң жақ шекара- </a:t>
            </a:r>
            <a:r>
              <a:rPr lang="kk-KZ" sz="2400" b="1" dirty="0">
                <a:solidFill>
                  <a:schemeClr val="tx1"/>
                </a:solidFill>
                <a:latin typeface="Times New Roman" pitchFamily="18" charset="0"/>
                <a:cs typeface="Times New Roman" pitchFamily="18" charset="0"/>
              </a:rPr>
              <a:t>жоғарыдан төмен </a:t>
            </a:r>
            <a:r>
              <a:rPr lang="en-US" sz="2400" b="1" dirty="0">
                <a:solidFill>
                  <a:schemeClr val="tx1"/>
                </a:solidFill>
                <a:latin typeface="Times New Roman" pitchFamily="18" charset="0"/>
                <a:cs typeface="Times New Roman" pitchFamily="18" charset="0"/>
              </a:rPr>
              <a:t>III</a:t>
            </a:r>
            <a:r>
              <a:rPr lang="ru-RU" sz="2400" b="1" dirty="0">
                <a:solidFill>
                  <a:schemeClr val="tx1"/>
                </a:solidFill>
                <a:latin typeface="Times New Roman" pitchFamily="18" charset="0"/>
                <a:cs typeface="Times New Roman" pitchFamily="18" charset="0"/>
              </a:rPr>
              <a:t>о</a:t>
            </a:r>
            <a:r>
              <a:rPr lang="kk-KZ" sz="2400" b="1" dirty="0">
                <a:solidFill>
                  <a:schemeClr val="tx1"/>
                </a:solidFill>
                <a:latin typeface="Times New Roman" pitchFamily="18" charset="0"/>
                <a:cs typeface="Times New Roman" pitchFamily="18" charset="0"/>
              </a:rPr>
              <a:t>ң қабырға шеміршегінен төс сүйегінің оң жақ жиегімен</a:t>
            </a:r>
            <a:r>
              <a:rPr lang="en-US" sz="2400" b="1" dirty="0">
                <a:solidFill>
                  <a:schemeClr val="tx1"/>
                </a:solidFill>
                <a:latin typeface="Times New Roman" pitchFamily="18" charset="0"/>
                <a:cs typeface="Times New Roman" pitchFamily="18" charset="0"/>
              </a:rPr>
              <a:t> IV</a:t>
            </a:r>
            <a:r>
              <a:rPr lang="kk-KZ" sz="2400" b="1" dirty="0">
                <a:solidFill>
                  <a:schemeClr val="tx1"/>
                </a:solidFill>
                <a:latin typeface="Times New Roman" pitchFamily="18" charset="0"/>
                <a:cs typeface="Times New Roman" pitchFamily="18" charset="0"/>
              </a:rPr>
              <a:t> оң қабырғааралыққа дейін</a:t>
            </a:r>
            <a:r>
              <a:rPr lang="kk-KZ" sz="2400" b="1" dirty="0" smtClean="0">
                <a:solidFill>
                  <a:schemeClr val="tx1"/>
                </a:solidFill>
                <a:latin typeface="Times New Roman" pitchFamily="18" charset="0"/>
                <a:cs typeface="Times New Roman" pitchFamily="18" charset="0"/>
              </a:rPr>
              <a:t>.</a:t>
            </a:r>
          </a:p>
          <a:p>
            <a:pPr algn="l"/>
            <a:r>
              <a:rPr lang="kk-KZ" sz="2400" b="1" dirty="0" smtClean="0">
                <a:solidFill>
                  <a:schemeClr val="tx1"/>
                </a:solidFill>
                <a:latin typeface="Times New Roman" pitchFamily="18" charset="0"/>
                <a:cs typeface="Times New Roman" pitchFamily="18" charset="0"/>
              </a:rPr>
              <a:t>5.Төменгі шекарасы-оңнан солға қарай қиғаш </a:t>
            </a:r>
            <a:r>
              <a:rPr lang="en-US" sz="2400" b="1" dirty="0" smtClean="0">
                <a:solidFill>
                  <a:schemeClr val="tx1"/>
                </a:solidFill>
                <a:latin typeface="Times New Roman" pitchFamily="18" charset="0"/>
                <a:cs typeface="Times New Roman" pitchFamily="18" charset="0"/>
              </a:rPr>
              <a:t>IV </a:t>
            </a:r>
            <a:r>
              <a:rPr lang="kk-KZ" sz="2400" b="1" dirty="0" smtClean="0">
                <a:solidFill>
                  <a:schemeClr val="tx1"/>
                </a:solidFill>
                <a:latin typeface="Times New Roman" pitchFamily="18" charset="0"/>
                <a:cs typeface="Times New Roman" pitchFamily="18" charset="0"/>
              </a:rPr>
              <a:t>оң жақ қабырғааралықтан жүрек қшына дейін.</a:t>
            </a:r>
            <a:endParaRPr lang="kk-KZ" sz="2400" b="1" dirty="0">
              <a:solidFill>
                <a:schemeClr val="tx1"/>
              </a:solidFill>
              <a:latin typeface="Times New Roman" pitchFamily="18" charset="0"/>
              <a:cs typeface="Times New Roman" pitchFamily="18" charset="0"/>
            </a:endParaRPr>
          </a:p>
          <a:p>
            <a:pPr algn="l"/>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0935414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plus(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l">
              <a:buNone/>
            </a:pPr>
            <a:r>
              <a:rPr lang="kk-KZ" dirty="0" smtClean="0">
                <a:solidFill>
                  <a:srgbClr val="FF0000"/>
                </a:solidFill>
                <a:latin typeface="Times New Roman" pitchFamily="18" charset="0"/>
                <a:cs typeface="Times New Roman" pitchFamily="18" charset="0"/>
              </a:rPr>
              <a:t>Жүрек камералары:</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sz="quarter" idx="4294967295"/>
          </p:nvPr>
        </p:nvSpPr>
        <p:spPr>
          <a:xfrm>
            <a:off x="0" y="1052736"/>
            <a:ext cx="9144000" cy="5805264"/>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r>
              <a:rPr lang="kk-KZ" sz="3200" dirty="0" smtClean="0">
                <a:solidFill>
                  <a:schemeClr val="accent2">
                    <a:lumMod val="40000"/>
                    <a:lumOff val="60000"/>
                  </a:schemeClr>
                </a:solidFill>
                <a:latin typeface="Times New Roman" pitchFamily="18" charset="0"/>
                <a:cs typeface="Times New Roman" pitchFamily="18" charset="0"/>
              </a:rPr>
              <a:t>Оң жүрекше-жоғарғы және төменгі қуысты вена вена қанын әкеліп құяды. </a:t>
            </a:r>
          </a:p>
          <a:p>
            <a:r>
              <a:rPr lang="kk-KZ" sz="3200" dirty="0" smtClean="0">
                <a:solidFill>
                  <a:schemeClr val="accent2">
                    <a:lumMod val="40000"/>
                    <a:lumOff val="60000"/>
                  </a:schemeClr>
                </a:solidFill>
                <a:latin typeface="Times New Roman" pitchFamily="18" charset="0"/>
                <a:cs typeface="Times New Roman" pitchFamily="18" charset="0"/>
              </a:rPr>
              <a:t>Сол жүрекше- 4 өкпе венасы артерия қанын әкеп құяды.</a:t>
            </a:r>
          </a:p>
          <a:p>
            <a:r>
              <a:rPr lang="kk-KZ" sz="3200" dirty="0" smtClean="0">
                <a:solidFill>
                  <a:schemeClr val="accent2">
                    <a:lumMod val="40000"/>
                    <a:lumOff val="60000"/>
                  </a:schemeClr>
                </a:solidFill>
                <a:latin typeface="Times New Roman" pitchFamily="18" charset="0"/>
                <a:cs typeface="Times New Roman" pitchFamily="18" charset="0"/>
              </a:rPr>
              <a:t>Оң қарыншадан өкпе сабауы вена қанын алып шығады.</a:t>
            </a:r>
          </a:p>
          <a:p>
            <a:r>
              <a:rPr lang="kk-KZ" sz="3200" dirty="0" smtClean="0">
                <a:solidFill>
                  <a:schemeClr val="accent2">
                    <a:lumMod val="40000"/>
                    <a:lumOff val="60000"/>
                  </a:schemeClr>
                </a:solidFill>
                <a:latin typeface="Times New Roman" pitchFamily="18" charset="0"/>
                <a:cs typeface="Times New Roman" pitchFamily="18" charset="0"/>
              </a:rPr>
              <a:t>Сол қарыншадан қолқа айшық қақпақшаның ашылатын жерінде басталады да, артерия қанын алып шығып адам денесінің барлық бөлімдеріне тасымалдайды.</a:t>
            </a:r>
            <a:endParaRPr lang="ru-RU" sz="3200"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807405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6"/>
            <a:ext cx="9144000" cy="6867605"/>
          </a:xfrm>
          <a:prstGeom prst="rect">
            <a:avLst/>
          </a:prstGeom>
        </p:spPr>
      </p:pic>
      <p:sp>
        <p:nvSpPr>
          <p:cNvPr id="5" name="Прямоугольник 4"/>
          <p:cNvSpPr/>
          <p:nvPr/>
        </p:nvSpPr>
        <p:spPr>
          <a:xfrm>
            <a:off x="156054" y="241193"/>
            <a:ext cx="405590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6" name="Прямоугольник 5"/>
          <p:cNvSpPr/>
          <p:nvPr/>
        </p:nvSpPr>
        <p:spPr>
          <a:xfrm>
            <a:off x="4580690" y="241193"/>
            <a:ext cx="4095766"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6054" y="241193"/>
            <a:ext cx="3978617"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Жүрекшелерге қанның келуі</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9" name="Прямоугольник 8"/>
          <p:cNvSpPr/>
          <p:nvPr/>
        </p:nvSpPr>
        <p:spPr>
          <a:xfrm>
            <a:off x="4716016" y="260648"/>
            <a:ext cx="3763548"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Қарыншаларға қанның келуі</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036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620688"/>
            <a:ext cx="3528392" cy="5616624"/>
          </a:xfrm>
        </p:spPr>
        <p:txBody>
          <a:bodyPr>
            <a:noAutofit/>
          </a:bodyPr>
          <a:lstStyle/>
          <a:p>
            <a:r>
              <a:rPr lang="kk-KZ" sz="2400" dirty="0" smtClean="0">
                <a:solidFill>
                  <a:srgbClr val="FF0000"/>
                </a:solidFill>
                <a:latin typeface="Segoe Print" pitchFamily="2" charset="0"/>
                <a:cs typeface="Times New Roman" pitchFamily="18" charset="0"/>
              </a:rPr>
              <a:t>ЖҮРЕК</a:t>
            </a:r>
            <a:r>
              <a:rPr lang="kk-KZ" sz="2400" dirty="0" smtClean="0">
                <a:latin typeface="Segoe Print" pitchFamily="2" charset="0"/>
                <a:cs typeface="Times New Roman" pitchFamily="18" charset="0"/>
              </a:rPr>
              <a:t>-кеуде қуысында, алдыңғы-ортаңғы көкірекаралықта орналасқан, бұлшық етті ағза.</a:t>
            </a:r>
          </a:p>
          <a:p>
            <a:r>
              <a:rPr lang="kk-KZ" sz="2400" dirty="0" smtClean="0">
                <a:solidFill>
                  <a:srgbClr val="FF0000"/>
                </a:solidFill>
                <a:latin typeface="Segoe Print" pitchFamily="2" charset="0"/>
                <a:cs typeface="Times New Roman" pitchFamily="18" charset="0"/>
              </a:rPr>
              <a:t>ЖҮРЕК НЕГІЗІ</a:t>
            </a:r>
            <a:r>
              <a:rPr lang="kk-KZ" sz="2400" dirty="0" smtClean="0">
                <a:latin typeface="Segoe Print" pitchFamily="2" charset="0"/>
                <a:cs typeface="Times New Roman" pitchFamily="18" charset="0"/>
              </a:rPr>
              <a:t>-жоғары; артқа-оңға қарай орналасқан.</a:t>
            </a:r>
          </a:p>
          <a:p>
            <a:r>
              <a:rPr lang="kk-KZ" sz="2400" dirty="0" smtClean="0">
                <a:solidFill>
                  <a:srgbClr val="FF0000"/>
                </a:solidFill>
                <a:latin typeface="Segoe Print" pitchFamily="2" charset="0"/>
                <a:cs typeface="Times New Roman" pitchFamily="18" charset="0"/>
              </a:rPr>
              <a:t>ЖҮРЕК ҰШЫ</a:t>
            </a:r>
            <a:r>
              <a:rPr lang="kk-KZ" sz="2400" dirty="0" smtClean="0">
                <a:latin typeface="Segoe Print" pitchFamily="2" charset="0"/>
                <a:cs typeface="Times New Roman" pitchFamily="18" charset="0"/>
              </a:rPr>
              <a:t>-төменгі; алдыға-солға қарай орналасқан.</a:t>
            </a:r>
            <a:endParaRPr lang="ru-RU" sz="2400" dirty="0">
              <a:latin typeface="Segoe Print" pitchFamily="2"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606" y="620688"/>
            <a:ext cx="3168352" cy="237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284984"/>
            <a:ext cx="273630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649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40768"/>
            <a:ext cx="3719513"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467544" y="116632"/>
            <a:ext cx="7024744" cy="1143000"/>
          </a:xfrm>
          <a:prstGeom prst="rect">
            <a:avLst/>
          </a:prstGeom>
        </p:spPr>
        <p:txBody>
          <a:bodyPr wrap="square">
            <a:spAutoFit/>
          </a:bodyPr>
          <a:lstStyle/>
          <a:p>
            <a:r>
              <a:rPr lang="kk-KZ" sz="2800" dirty="0" smtClean="0">
                <a:solidFill>
                  <a:srgbClr val="FF0000"/>
                </a:solidFill>
                <a:latin typeface="Segoe Print" panose="02000600000000000000" pitchFamily="2" charset="0"/>
              </a:rPr>
              <a:t>ЖҮРЕКТІҢ БЕТТЕРІ:</a:t>
            </a:r>
            <a:endParaRPr lang="ru-RU" sz="2800" dirty="0">
              <a:solidFill>
                <a:srgbClr val="FF0000"/>
              </a:solidFill>
              <a:latin typeface="Segoe Print" panose="02000600000000000000" pitchFamily="2" charset="0"/>
            </a:endParaRPr>
          </a:p>
        </p:txBody>
      </p:sp>
      <p:sp>
        <p:nvSpPr>
          <p:cNvPr id="4" name="Прямоугольник 3"/>
          <p:cNvSpPr/>
          <p:nvPr/>
        </p:nvSpPr>
        <p:spPr>
          <a:xfrm>
            <a:off x="6090460" y="5013176"/>
            <a:ext cx="2831224" cy="800219"/>
          </a:xfrm>
          <a:prstGeom prst="rect">
            <a:avLst/>
          </a:prstGeom>
        </p:spPr>
        <p:txBody>
          <a:bodyPr wrap="none">
            <a:spAutoFit/>
          </a:bodyPr>
          <a:lstStyle/>
          <a:p>
            <a:r>
              <a:rPr lang="kk-KZ" sz="2300" dirty="0" smtClean="0">
                <a:solidFill>
                  <a:srgbClr val="B13F9A"/>
                </a:solidFill>
                <a:latin typeface="Segoe Print" panose="02000600000000000000" pitchFamily="2" charset="0"/>
              </a:rPr>
              <a:t>Алдыңғы-төстік</a:t>
            </a:r>
          </a:p>
          <a:p>
            <a:r>
              <a:rPr lang="kk-KZ" sz="2300" dirty="0" smtClean="0">
                <a:solidFill>
                  <a:srgbClr val="B13F9A"/>
                </a:solidFill>
                <a:latin typeface="Segoe Print" panose="02000600000000000000" pitchFamily="2" charset="0"/>
              </a:rPr>
              <a:t>         беті</a:t>
            </a:r>
            <a:endParaRPr lang="ru-RU" sz="2300" dirty="0"/>
          </a:p>
        </p:txBody>
      </p:sp>
      <p:sp>
        <p:nvSpPr>
          <p:cNvPr id="6" name="Прямоугольник 5"/>
          <p:cNvSpPr/>
          <p:nvPr/>
        </p:nvSpPr>
        <p:spPr>
          <a:xfrm>
            <a:off x="648072" y="5517232"/>
            <a:ext cx="4572000" cy="830997"/>
          </a:xfrm>
          <a:prstGeom prst="rect">
            <a:avLst/>
          </a:prstGeom>
        </p:spPr>
        <p:txBody>
          <a:bodyPr>
            <a:spAutoFit/>
          </a:bodyPr>
          <a:lstStyle/>
          <a:p>
            <a:r>
              <a:rPr lang="kk-KZ" sz="2400" dirty="0" smtClean="0">
                <a:solidFill>
                  <a:srgbClr val="B13F9A"/>
                </a:solidFill>
                <a:latin typeface="Segoe Print" panose="02000600000000000000" pitchFamily="2" charset="0"/>
              </a:rPr>
              <a:t>Төменгі-</a:t>
            </a:r>
          </a:p>
          <a:p>
            <a:r>
              <a:rPr lang="kk-KZ" sz="2400" dirty="0" smtClean="0">
                <a:solidFill>
                  <a:srgbClr val="B13F9A"/>
                </a:solidFill>
                <a:latin typeface="Segoe Print" panose="02000600000000000000" pitchFamily="2" charset="0"/>
              </a:rPr>
              <a:t>диафрагмалық беті</a:t>
            </a:r>
            <a:endParaRPr lang="ru-RU" dirty="0"/>
          </a:p>
        </p:txBody>
      </p:sp>
      <p:sp>
        <p:nvSpPr>
          <p:cNvPr id="7" name="Прямоугольник 6"/>
          <p:cNvSpPr/>
          <p:nvPr/>
        </p:nvSpPr>
        <p:spPr>
          <a:xfrm>
            <a:off x="515825" y="2965147"/>
            <a:ext cx="2499402" cy="830997"/>
          </a:xfrm>
          <a:prstGeom prst="rect">
            <a:avLst/>
          </a:prstGeom>
        </p:spPr>
        <p:txBody>
          <a:bodyPr wrap="none">
            <a:spAutoFit/>
          </a:bodyPr>
          <a:lstStyle/>
          <a:p>
            <a:r>
              <a:rPr lang="kk-KZ" sz="2400" dirty="0">
                <a:solidFill>
                  <a:srgbClr val="B13F9A"/>
                </a:solidFill>
                <a:latin typeface="Segoe Print" panose="02000600000000000000" pitchFamily="2" charset="0"/>
              </a:rPr>
              <a:t>Бүйір-өкпелік </a:t>
            </a:r>
            <a:endParaRPr lang="kk-KZ" sz="2400" dirty="0" smtClean="0">
              <a:solidFill>
                <a:srgbClr val="B13F9A"/>
              </a:solidFill>
              <a:latin typeface="Segoe Print" panose="02000600000000000000" pitchFamily="2" charset="0"/>
            </a:endParaRPr>
          </a:p>
          <a:p>
            <a:r>
              <a:rPr lang="kk-KZ" sz="2400" dirty="0">
                <a:solidFill>
                  <a:srgbClr val="B13F9A"/>
                </a:solidFill>
                <a:latin typeface="Segoe Print" panose="02000600000000000000" pitchFamily="2" charset="0"/>
              </a:rPr>
              <a:t> </a:t>
            </a:r>
            <a:r>
              <a:rPr lang="kk-KZ" sz="2400" dirty="0" smtClean="0">
                <a:solidFill>
                  <a:srgbClr val="B13F9A"/>
                </a:solidFill>
                <a:latin typeface="Segoe Print" panose="02000600000000000000" pitchFamily="2" charset="0"/>
              </a:rPr>
              <a:t>  беттері</a:t>
            </a:r>
            <a:endParaRPr lang="ru-RU" dirty="0"/>
          </a:p>
        </p:txBody>
      </p:sp>
      <p:sp>
        <p:nvSpPr>
          <p:cNvPr id="8" name="Прямоугольник 7"/>
          <p:cNvSpPr/>
          <p:nvPr/>
        </p:nvSpPr>
        <p:spPr>
          <a:xfrm>
            <a:off x="5220072" y="3308900"/>
            <a:ext cx="4572000" cy="830997"/>
          </a:xfrm>
          <a:prstGeom prst="rect">
            <a:avLst/>
          </a:prstGeom>
        </p:spPr>
        <p:txBody>
          <a:bodyPr>
            <a:spAutoFit/>
          </a:bodyPr>
          <a:lstStyle/>
          <a:p>
            <a:r>
              <a:rPr lang="kk-KZ" sz="2400" dirty="0" smtClean="0">
                <a:solidFill>
                  <a:srgbClr val="B13F9A"/>
                </a:solidFill>
                <a:latin typeface="Segoe Print" panose="02000600000000000000" pitchFamily="2" charset="0"/>
              </a:rPr>
              <a:t>----Артқы-көкірек </a:t>
            </a:r>
          </a:p>
          <a:p>
            <a:r>
              <a:rPr lang="kk-KZ" sz="2400" dirty="0" smtClean="0">
                <a:solidFill>
                  <a:srgbClr val="B13F9A"/>
                </a:solidFill>
                <a:latin typeface="Segoe Print" panose="02000600000000000000" pitchFamily="2" charset="0"/>
              </a:rPr>
              <a:t>      аралық беті</a:t>
            </a:r>
            <a:endParaRPr lang="ru-RU" dirty="0"/>
          </a:p>
        </p:txBody>
      </p:sp>
      <p:sp>
        <p:nvSpPr>
          <p:cNvPr id="9" name="Прямоугольник 8"/>
          <p:cNvSpPr/>
          <p:nvPr/>
        </p:nvSpPr>
        <p:spPr>
          <a:xfrm>
            <a:off x="5111552" y="1340768"/>
            <a:ext cx="4572000" cy="830997"/>
          </a:xfrm>
          <a:prstGeom prst="rect">
            <a:avLst/>
          </a:prstGeom>
        </p:spPr>
        <p:txBody>
          <a:bodyPr>
            <a:spAutoFit/>
          </a:bodyPr>
          <a:lstStyle/>
          <a:p>
            <a:r>
              <a:rPr lang="kk-KZ" sz="2400" dirty="0">
                <a:solidFill>
                  <a:srgbClr val="B13F9A"/>
                </a:solidFill>
                <a:latin typeface="Segoe Print" panose="02000600000000000000" pitchFamily="2" charset="0"/>
              </a:rPr>
              <a:t>Жоғарғы-тамырлық </a:t>
            </a:r>
            <a:r>
              <a:rPr lang="kk-KZ" sz="2400" dirty="0" smtClean="0">
                <a:solidFill>
                  <a:srgbClr val="B13F9A"/>
                </a:solidFill>
                <a:latin typeface="Segoe Print" panose="02000600000000000000" pitchFamily="2" charset="0"/>
              </a:rPr>
              <a:t>           </a:t>
            </a:r>
          </a:p>
          <a:p>
            <a:r>
              <a:rPr lang="kk-KZ" sz="2400" dirty="0" smtClean="0">
                <a:solidFill>
                  <a:srgbClr val="B13F9A"/>
                </a:solidFill>
                <a:latin typeface="Segoe Print" panose="02000600000000000000" pitchFamily="2" charset="0"/>
              </a:rPr>
              <a:t>       беті</a:t>
            </a:r>
            <a:endParaRPr lang="ru-RU" dirty="0"/>
          </a:p>
        </p:txBody>
      </p:sp>
    </p:spTree>
    <p:extLst>
      <p:ext uri="{BB962C8B-B14F-4D97-AF65-F5344CB8AC3E}">
        <p14:creationId xmlns:p14="http://schemas.microsoft.com/office/powerpoint/2010/main" val="3866549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1165959"/>
            <a:ext cx="3672408" cy="4464496"/>
          </a:xfrm>
        </p:spPr>
        <p:txBody>
          <a:bodyPr>
            <a:normAutofit fontScale="92500" lnSpcReduction="20000"/>
          </a:bodyPr>
          <a:lstStyle/>
          <a:p>
            <a:r>
              <a:rPr lang="kk-KZ" dirty="0">
                <a:latin typeface="Segoe Print" panose="02000600000000000000" pitchFamily="2" charset="0"/>
              </a:rPr>
              <a:t>1) Алдыңғы-төстік беті;</a:t>
            </a:r>
          </a:p>
          <a:p>
            <a:r>
              <a:rPr lang="kk-KZ" dirty="0">
                <a:latin typeface="Segoe Print" panose="02000600000000000000" pitchFamily="2" charset="0"/>
              </a:rPr>
              <a:t>2) Төменгі-төстік беті/диафрагма;</a:t>
            </a:r>
          </a:p>
          <a:p>
            <a:r>
              <a:rPr lang="kk-KZ" dirty="0">
                <a:latin typeface="Segoe Print" panose="02000600000000000000" pitchFamily="2" charset="0"/>
              </a:rPr>
              <a:t>3) Бүйір-өкпелік беттері;</a:t>
            </a:r>
          </a:p>
          <a:p>
            <a:r>
              <a:rPr lang="kk-KZ" dirty="0">
                <a:latin typeface="Segoe Print" panose="02000600000000000000" pitchFamily="2" charset="0"/>
              </a:rPr>
              <a:t>4) Артқы-көкірек аралық беттері;</a:t>
            </a:r>
          </a:p>
          <a:p>
            <a:r>
              <a:rPr lang="kk-KZ" dirty="0">
                <a:latin typeface="Segoe Print" panose="02000600000000000000" pitchFamily="2" charset="0"/>
              </a:rPr>
              <a:t>5) Жоғарғы-тамырлық беттері;</a:t>
            </a:r>
            <a:endParaRPr lang="ru-RU" dirty="0">
              <a:latin typeface="Segoe Print" panose="02000600000000000000" pitchFamily="2" charset="0"/>
            </a:endParaRPr>
          </a:p>
          <a:p>
            <a:endParaRPr lang="ru-RU" dirty="0">
              <a:latin typeface="Segoe Print" panose="02000600000000000000" pitchFamily="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5959"/>
            <a:ext cx="3168352" cy="434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269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mki-vsem.ru/fon/rozovyj-fon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err="1" smtClean="0">
                <a:solidFill>
                  <a:schemeClr val="bg1"/>
                </a:solidFill>
                <a:latin typeface="Times New Roman" pitchFamily="18" charset="0"/>
                <a:cs typeface="Times New Roman" pitchFamily="18" charset="0"/>
              </a:rPr>
              <a:t>Қан</a:t>
            </a:r>
            <a:r>
              <a:rPr lang="en-US"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айналым</a:t>
            </a:r>
            <a:r>
              <a:rPr lang="en-US" b="1" dirty="0" smtClean="0">
                <a:solidFill>
                  <a:schemeClr val="bg1"/>
                </a:solidFill>
                <a:latin typeface="Times New Roman" pitchFamily="18" charset="0"/>
                <a:cs typeface="Times New Roman" pitchFamily="18" charset="0"/>
              </a:rPr>
              <a:t> </a:t>
            </a:r>
            <a:r>
              <a:rPr lang="kk-KZ" b="1" dirty="0" smtClean="0">
                <a:solidFill>
                  <a:schemeClr val="bg1"/>
                </a:solidFill>
                <a:latin typeface="Times New Roman" pitchFamily="18" charset="0"/>
                <a:cs typeface="Times New Roman" pitchFamily="18" charset="0"/>
              </a:rPr>
              <a:t>жүйесінің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қызметі</a:t>
            </a:r>
            <a:r>
              <a:rPr lang="ru-RU" dirty="0" smtClean="0"/>
              <a:t/>
            </a:r>
            <a:br>
              <a:rPr lang="ru-RU" dirty="0" smtClean="0"/>
            </a:br>
            <a:endParaRPr lang="ru-RU" dirty="0"/>
          </a:p>
        </p:txBody>
      </p:sp>
      <p:sp>
        <p:nvSpPr>
          <p:cNvPr id="3" name="Содержимое 2"/>
          <p:cNvSpPr>
            <a:spLocks noGrp="1"/>
          </p:cNvSpPr>
          <p:nvPr>
            <p:ph idx="1"/>
          </p:nvPr>
        </p:nvSpPr>
        <p:spPr>
          <a:xfrm>
            <a:off x="500034" y="1285860"/>
            <a:ext cx="8229600" cy="4525963"/>
          </a:xfrm>
        </p:spPr>
        <p:style>
          <a:lnRef idx="2">
            <a:schemeClr val="accent2"/>
          </a:lnRef>
          <a:fillRef idx="1">
            <a:schemeClr val="lt1"/>
          </a:fillRef>
          <a:effectRef idx="0">
            <a:schemeClr val="accent2"/>
          </a:effectRef>
          <a:fontRef idx="minor">
            <a:schemeClr val="dk1"/>
          </a:fontRef>
        </p:style>
        <p:txBody>
          <a:bodyPr>
            <a:normAutofit/>
          </a:bodyPr>
          <a:lstStyle/>
          <a:p>
            <a:pPr algn="just"/>
            <a:r>
              <a:rPr lang="ru-RU" dirty="0" err="1">
                <a:latin typeface="Times New Roman" pitchFamily="18" charset="0"/>
                <a:cs typeface="Times New Roman" pitchFamily="18" charset="0"/>
              </a:rPr>
              <a:t>Т</a:t>
            </a:r>
            <a:r>
              <a:rPr lang="ru-RU" dirty="0" err="1" smtClean="0">
                <a:latin typeface="Times New Roman" pitchFamily="18" charset="0"/>
                <a:cs typeface="Times New Roman" pitchFamily="18" charset="0"/>
              </a:rPr>
              <a:t>асымалдау</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(қан тамырларын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бойлай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ағып, </a:t>
            </a:r>
            <a:r>
              <a:rPr lang="ru-RU" dirty="0">
                <a:latin typeface="Times New Roman" pitchFamily="18" charset="0"/>
                <a:cs typeface="Times New Roman" pitchFamily="18" charset="0"/>
              </a:rPr>
              <a:t>организм </a:t>
            </a:r>
            <a:r>
              <a:rPr lang="ru-RU" dirty="0" err="1">
                <a:latin typeface="Times New Roman" pitchFamily="18" charset="0"/>
                <a:cs typeface="Times New Roman" pitchFamily="18" charset="0"/>
              </a:rPr>
              <a:t>үшін көптеген қызмет атқарады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оттекті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жасушаларға тасып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көмірқышқыл газын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тыныс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мүшелеріне жеткізеді</a:t>
            </a:r>
            <a:r>
              <a:rPr lang="ru-RU" dirty="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Терморегуляторлық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организмдегі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жылуды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таратады</a:t>
            </a:r>
            <a:r>
              <a:rPr lang="ru-RU" dirty="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Қорғаныш </a:t>
            </a:r>
            <a:r>
              <a:rPr lang="ru-RU" dirty="0" err="1">
                <a:latin typeface="Times New Roman" pitchFamily="18" charset="0"/>
                <a:cs typeface="Times New Roman" pitchFamily="18" charset="0"/>
              </a:rPr>
              <a:t>(қанды лейкоциттер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нәруыз плазмасымен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қамтамасыз етеді</a:t>
            </a:r>
            <a:r>
              <a:rPr lang="ru-RU" dirty="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Гуморальды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реттелу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гормондарды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басқа биологиялық заттарды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тасымалдау</a:t>
            </a:r>
            <a:r>
              <a:rPr lang="ru-RU" dirty="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024744" cy="1143000"/>
          </a:xfrm>
        </p:spPr>
        <p:txBody>
          <a:bodyPr>
            <a:normAutofit fontScale="90000"/>
          </a:bodyPr>
          <a:lstStyle/>
          <a:p>
            <a:r>
              <a:rPr lang="kk-KZ" dirty="0">
                <a:solidFill>
                  <a:srgbClr val="FF0000"/>
                </a:solidFill>
                <a:latin typeface="Segoe Print" panose="02000600000000000000" pitchFamily="2" charset="0"/>
              </a:rPr>
              <a:t>ЖҮРЕК КАМЕРАЛАРЫ:</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340767"/>
            <a:ext cx="468052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71600" y="3716102"/>
            <a:ext cx="2475358" cy="523220"/>
          </a:xfrm>
          <a:prstGeom prst="rect">
            <a:avLst/>
          </a:prstGeom>
          <a:solidFill>
            <a:schemeClr val="bg2">
              <a:lumMod val="75000"/>
            </a:schemeClr>
          </a:solidFill>
        </p:spPr>
        <p:txBody>
          <a:bodyPr wrap="none">
            <a:spAutoFit/>
          </a:bodyPr>
          <a:lstStyle/>
          <a:p>
            <a:r>
              <a:rPr lang="ru-RU" sz="2800" u="sng" dirty="0" err="1">
                <a:solidFill>
                  <a:srgbClr val="FF0000"/>
                </a:solidFill>
                <a:effectLst>
                  <a:outerShdw blurRad="38100" dist="38100" dir="2700000" algn="tl">
                    <a:srgbClr val="000000">
                      <a:alpha val="43137"/>
                    </a:srgbClr>
                  </a:outerShdw>
                </a:effectLst>
                <a:latin typeface="Segoe Print" panose="02000600000000000000" pitchFamily="2" charset="0"/>
              </a:rPr>
              <a:t>Оң</a:t>
            </a:r>
            <a:r>
              <a:rPr lang="ru-RU" sz="2800" u="sng" dirty="0">
                <a:solidFill>
                  <a:srgbClr val="FF0000"/>
                </a:solidFill>
                <a:effectLst>
                  <a:outerShdw blurRad="38100" dist="38100" dir="2700000" algn="tl">
                    <a:srgbClr val="000000">
                      <a:alpha val="43137"/>
                    </a:srgbClr>
                  </a:outerShdw>
                </a:effectLst>
                <a:latin typeface="Segoe Print" panose="02000600000000000000" pitchFamily="2" charset="0"/>
              </a:rPr>
              <a:t> </a:t>
            </a:r>
            <a:r>
              <a:rPr lang="ru-RU" sz="2800" u="sng" dirty="0" err="1">
                <a:solidFill>
                  <a:srgbClr val="FF0000"/>
                </a:solidFill>
                <a:effectLst>
                  <a:outerShdw blurRad="38100" dist="38100" dir="2700000" algn="tl">
                    <a:srgbClr val="000000">
                      <a:alpha val="43137"/>
                    </a:srgbClr>
                  </a:outerShdw>
                </a:effectLst>
                <a:latin typeface="Segoe Print" panose="02000600000000000000" pitchFamily="2" charset="0"/>
              </a:rPr>
              <a:t>жүрекше</a:t>
            </a:r>
            <a:endParaRPr lang="ru-RU" sz="2800" dirty="0"/>
          </a:p>
        </p:txBody>
      </p:sp>
      <p:sp>
        <p:nvSpPr>
          <p:cNvPr id="6" name="Прямоугольник 5"/>
          <p:cNvSpPr/>
          <p:nvPr/>
        </p:nvSpPr>
        <p:spPr>
          <a:xfrm>
            <a:off x="5292080" y="3725323"/>
            <a:ext cx="2627642" cy="523220"/>
          </a:xfrm>
          <a:prstGeom prst="rect">
            <a:avLst/>
          </a:prstGeom>
          <a:solidFill>
            <a:schemeClr val="bg2">
              <a:lumMod val="75000"/>
            </a:schemeClr>
          </a:solidFill>
        </p:spPr>
        <p:txBody>
          <a:bodyPr wrap="none">
            <a:spAutoFit/>
          </a:bodyPr>
          <a:lstStyle/>
          <a:p>
            <a:r>
              <a:rPr lang="kk-KZ" sz="2800" u="sng" dirty="0">
                <a:solidFill>
                  <a:srgbClr val="FF0000"/>
                </a:solidFill>
                <a:effectLst>
                  <a:outerShdw blurRad="38100" dist="38100" dir="2700000" algn="tl">
                    <a:srgbClr val="000000">
                      <a:alpha val="43137"/>
                    </a:srgbClr>
                  </a:outerShdw>
                </a:effectLst>
                <a:latin typeface="Segoe Print" panose="02000600000000000000" pitchFamily="2" charset="0"/>
              </a:rPr>
              <a:t>Сол жүрекше</a:t>
            </a:r>
            <a:endParaRPr lang="ru-RU" sz="2800" dirty="0"/>
          </a:p>
        </p:txBody>
      </p:sp>
      <p:sp>
        <p:nvSpPr>
          <p:cNvPr id="7" name="Прямоугольник 6"/>
          <p:cNvSpPr/>
          <p:nvPr/>
        </p:nvSpPr>
        <p:spPr>
          <a:xfrm>
            <a:off x="1172351" y="5373216"/>
            <a:ext cx="2622834" cy="523220"/>
          </a:xfrm>
          <a:prstGeom prst="rect">
            <a:avLst/>
          </a:prstGeom>
          <a:solidFill>
            <a:schemeClr val="bg2">
              <a:lumMod val="75000"/>
            </a:schemeClr>
          </a:solidFill>
        </p:spPr>
        <p:txBody>
          <a:bodyPr wrap="none">
            <a:spAutoFit/>
          </a:bodyPr>
          <a:lstStyle/>
          <a:p>
            <a:r>
              <a:rPr lang="kk-KZ" sz="2800" u="sng" dirty="0" smtClean="0">
                <a:solidFill>
                  <a:srgbClr val="FF0000"/>
                </a:solidFill>
                <a:effectLst>
                  <a:outerShdw blurRad="38100" dist="38100" dir="2700000" algn="tl">
                    <a:srgbClr val="000000">
                      <a:alpha val="43137"/>
                    </a:srgbClr>
                  </a:outerShdw>
                </a:effectLst>
                <a:latin typeface="Segoe Print" panose="02000600000000000000" pitchFamily="2" charset="0"/>
              </a:rPr>
              <a:t>Оң қарынша </a:t>
            </a:r>
            <a:endParaRPr lang="ru-RU" sz="2800" dirty="0"/>
          </a:p>
        </p:txBody>
      </p:sp>
      <p:sp>
        <p:nvSpPr>
          <p:cNvPr id="8" name="Прямоугольник 7"/>
          <p:cNvSpPr/>
          <p:nvPr/>
        </p:nvSpPr>
        <p:spPr>
          <a:xfrm>
            <a:off x="5580112" y="4588386"/>
            <a:ext cx="2630848" cy="523220"/>
          </a:xfrm>
          <a:prstGeom prst="rect">
            <a:avLst/>
          </a:prstGeom>
          <a:solidFill>
            <a:schemeClr val="bg2">
              <a:lumMod val="75000"/>
            </a:schemeClr>
          </a:solidFill>
        </p:spPr>
        <p:txBody>
          <a:bodyPr wrap="none">
            <a:spAutoFit/>
          </a:bodyPr>
          <a:lstStyle/>
          <a:p>
            <a:r>
              <a:rPr lang="kk-KZ" sz="2800" u="sng" dirty="0">
                <a:solidFill>
                  <a:srgbClr val="FF0000"/>
                </a:solidFill>
                <a:effectLst>
                  <a:outerShdw blurRad="38100" dist="38100" dir="2700000" algn="tl">
                    <a:srgbClr val="000000">
                      <a:alpha val="43137"/>
                    </a:srgbClr>
                  </a:outerShdw>
                </a:effectLst>
                <a:latin typeface="Segoe Print" panose="02000600000000000000" pitchFamily="2" charset="0"/>
              </a:rPr>
              <a:t>Сол қарынша</a:t>
            </a:r>
            <a:endParaRPr lang="ru-RU" sz="2800" dirty="0"/>
          </a:p>
        </p:txBody>
      </p:sp>
    </p:spTree>
    <p:extLst>
      <p:ext uri="{BB962C8B-B14F-4D97-AF65-F5344CB8AC3E}">
        <p14:creationId xmlns:p14="http://schemas.microsoft.com/office/powerpoint/2010/main" val="4020622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2200" y="783820"/>
            <a:ext cx="8259751" cy="2357148"/>
          </a:xfrm>
        </p:spPr>
        <p:txBody>
          <a:bodyPr>
            <a:normAutofit fontScale="85000" lnSpcReduction="20000"/>
          </a:bodyPr>
          <a:lstStyle/>
          <a:p>
            <a:r>
              <a:rPr lang="kk-KZ" dirty="0" smtClean="0">
                <a:latin typeface="Segoe Print" panose="02000600000000000000" pitchFamily="2" charset="0"/>
              </a:rPr>
              <a:t>1</a:t>
            </a:r>
            <a:r>
              <a:rPr lang="ru-RU" dirty="0" smtClean="0">
                <a:latin typeface="Segoe Print" panose="02000600000000000000" pitchFamily="2" charset="0"/>
              </a:rPr>
              <a:t>) </a:t>
            </a:r>
            <a:r>
              <a:rPr lang="ru-RU" u="sng" dirty="0" err="1" smtClean="0">
                <a:solidFill>
                  <a:srgbClr val="FF0000"/>
                </a:solidFill>
                <a:effectLst>
                  <a:outerShdw blurRad="38100" dist="38100" dir="2700000" algn="tl">
                    <a:srgbClr val="000000">
                      <a:alpha val="43137"/>
                    </a:srgbClr>
                  </a:outerShdw>
                </a:effectLst>
                <a:latin typeface="Segoe Print" panose="02000600000000000000" pitchFamily="2" charset="0"/>
              </a:rPr>
              <a:t>Оң</a:t>
            </a:r>
            <a:r>
              <a:rPr lang="ru-RU" u="sng" dirty="0" smtClean="0">
                <a:solidFill>
                  <a:srgbClr val="FF0000"/>
                </a:solidFill>
                <a:effectLst>
                  <a:outerShdw blurRad="38100" dist="38100" dir="2700000" algn="tl">
                    <a:srgbClr val="000000">
                      <a:alpha val="43137"/>
                    </a:srgbClr>
                  </a:outerShdw>
                </a:effectLst>
                <a:latin typeface="Segoe Print" panose="02000600000000000000" pitchFamily="2" charset="0"/>
              </a:rPr>
              <a:t> </a:t>
            </a:r>
            <a:r>
              <a:rPr lang="ru-RU" u="sng" dirty="0" err="1" smtClean="0">
                <a:solidFill>
                  <a:srgbClr val="FF0000"/>
                </a:solidFill>
                <a:effectLst>
                  <a:outerShdw blurRad="38100" dist="38100" dir="2700000" algn="tl">
                    <a:srgbClr val="000000">
                      <a:alpha val="43137"/>
                    </a:srgbClr>
                  </a:outerShdw>
                </a:effectLst>
                <a:latin typeface="Segoe Print" panose="02000600000000000000" pitchFamily="2" charset="0"/>
              </a:rPr>
              <a:t>жүрекше</a:t>
            </a:r>
            <a:r>
              <a:rPr lang="ru-RU" dirty="0" err="1" smtClean="0">
                <a:latin typeface="Segoe Print" panose="02000600000000000000" pitchFamily="2" charset="0"/>
              </a:rPr>
              <a:t>-оң</a:t>
            </a:r>
            <a:r>
              <a:rPr lang="ru-RU" dirty="0" smtClean="0">
                <a:latin typeface="Segoe Print" panose="02000600000000000000" pitchFamily="2" charset="0"/>
              </a:rPr>
              <a:t> </a:t>
            </a:r>
            <a:r>
              <a:rPr lang="ru-RU" dirty="0" err="1" smtClean="0">
                <a:latin typeface="Segoe Print" panose="02000600000000000000" pitchFamily="2" charset="0"/>
              </a:rPr>
              <a:t>жүрекшеге</a:t>
            </a:r>
            <a:r>
              <a:rPr lang="ru-RU" dirty="0" smtClean="0">
                <a:latin typeface="Segoe Print" panose="02000600000000000000" pitchFamily="2" charset="0"/>
              </a:rPr>
              <a:t> </a:t>
            </a:r>
            <a:r>
              <a:rPr lang="ru-RU" dirty="0" err="1" smtClean="0">
                <a:latin typeface="Segoe Print" panose="02000600000000000000" pitchFamily="2" charset="0"/>
              </a:rPr>
              <a:t>жоғарғы</a:t>
            </a:r>
            <a:r>
              <a:rPr lang="ru-RU" dirty="0" smtClean="0">
                <a:latin typeface="Segoe Print" panose="02000600000000000000" pitchFamily="2" charset="0"/>
              </a:rPr>
              <a:t> </a:t>
            </a:r>
            <a:r>
              <a:rPr lang="ru-RU" dirty="0" err="1" smtClean="0">
                <a:latin typeface="Segoe Print" panose="02000600000000000000" pitchFamily="2" charset="0"/>
              </a:rPr>
              <a:t>және</a:t>
            </a:r>
            <a:r>
              <a:rPr lang="ru-RU" dirty="0" smtClean="0">
                <a:latin typeface="Segoe Print" panose="02000600000000000000" pitchFamily="2" charset="0"/>
              </a:rPr>
              <a:t> </a:t>
            </a:r>
            <a:r>
              <a:rPr lang="ru-RU" dirty="0" err="1" smtClean="0">
                <a:latin typeface="Segoe Print" panose="02000600000000000000" pitchFamily="2" charset="0"/>
              </a:rPr>
              <a:t>төменгі</a:t>
            </a:r>
            <a:r>
              <a:rPr lang="ru-RU" dirty="0" smtClean="0">
                <a:latin typeface="Segoe Print" panose="02000600000000000000" pitchFamily="2" charset="0"/>
              </a:rPr>
              <a:t> </a:t>
            </a:r>
            <a:r>
              <a:rPr lang="ru-RU" dirty="0" err="1" smtClean="0">
                <a:latin typeface="Segoe Print" panose="02000600000000000000" pitchFamily="2" charset="0"/>
              </a:rPr>
              <a:t>қуысты</a:t>
            </a:r>
            <a:r>
              <a:rPr lang="ru-RU" dirty="0" smtClean="0">
                <a:latin typeface="Segoe Print" panose="02000600000000000000" pitchFamily="2" charset="0"/>
              </a:rPr>
              <a:t> вена-вена </a:t>
            </a:r>
            <a:r>
              <a:rPr lang="ru-RU" dirty="0" err="1" smtClean="0">
                <a:latin typeface="Segoe Print" panose="02000600000000000000" pitchFamily="2" charset="0"/>
              </a:rPr>
              <a:t>қанын</a:t>
            </a:r>
            <a:r>
              <a:rPr lang="ru-RU" dirty="0" smtClean="0">
                <a:latin typeface="Segoe Print" panose="02000600000000000000" pitchFamily="2" charset="0"/>
              </a:rPr>
              <a:t> </a:t>
            </a:r>
            <a:r>
              <a:rPr lang="ru-RU" dirty="0" err="1" smtClean="0">
                <a:latin typeface="Segoe Print" panose="02000600000000000000" pitchFamily="2" charset="0"/>
              </a:rPr>
              <a:t>алып</a:t>
            </a:r>
            <a:r>
              <a:rPr lang="ru-RU" dirty="0" smtClean="0">
                <a:latin typeface="Segoe Print" panose="02000600000000000000" pitchFamily="2" charset="0"/>
              </a:rPr>
              <a:t> </a:t>
            </a:r>
            <a:r>
              <a:rPr lang="ru-RU" dirty="0" err="1" smtClean="0">
                <a:latin typeface="Segoe Print" panose="02000600000000000000" pitchFamily="2" charset="0"/>
              </a:rPr>
              <a:t>келіп</a:t>
            </a:r>
            <a:r>
              <a:rPr lang="ru-RU" dirty="0" smtClean="0">
                <a:latin typeface="Segoe Print" panose="02000600000000000000" pitchFamily="2" charset="0"/>
              </a:rPr>
              <a:t>, </a:t>
            </a:r>
            <a:r>
              <a:rPr lang="ru-RU" dirty="0" err="1" smtClean="0">
                <a:latin typeface="Segoe Print" panose="02000600000000000000" pitchFamily="2" charset="0"/>
              </a:rPr>
              <a:t>құяды</a:t>
            </a:r>
            <a:r>
              <a:rPr lang="ru-RU" dirty="0" smtClean="0">
                <a:latin typeface="Segoe Print" panose="02000600000000000000" pitchFamily="2" charset="0"/>
              </a:rPr>
              <a:t>. </a:t>
            </a:r>
            <a:r>
              <a:rPr lang="ru-RU" dirty="0" err="1" smtClean="0">
                <a:latin typeface="Segoe Print" panose="02000600000000000000" pitchFamily="2" charset="0"/>
              </a:rPr>
              <a:t>Қан</a:t>
            </a:r>
            <a:r>
              <a:rPr lang="ru-RU" dirty="0" smtClean="0">
                <a:latin typeface="Segoe Print" panose="02000600000000000000" pitchFamily="2" charset="0"/>
              </a:rPr>
              <a:t> </a:t>
            </a:r>
            <a:r>
              <a:rPr lang="ru-RU" dirty="0" err="1" smtClean="0">
                <a:latin typeface="Segoe Print" panose="02000600000000000000" pitchFamily="2" charset="0"/>
              </a:rPr>
              <a:t>тамырларының</a:t>
            </a:r>
            <a:r>
              <a:rPr lang="ru-RU" dirty="0" smtClean="0">
                <a:latin typeface="Segoe Print" panose="02000600000000000000" pitchFamily="2" charset="0"/>
              </a:rPr>
              <a:t> </a:t>
            </a:r>
            <a:r>
              <a:rPr lang="ru-RU" dirty="0" err="1" smtClean="0">
                <a:latin typeface="Segoe Print" panose="02000600000000000000" pitchFamily="2" charset="0"/>
              </a:rPr>
              <a:t>ашылар</a:t>
            </a:r>
            <a:r>
              <a:rPr lang="ru-RU" dirty="0" smtClean="0">
                <a:latin typeface="Segoe Print" panose="02000600000000000000" pitchFamily="2" charset="0"/>
              </a:rPr>
              <a:t> </a:t>
            </a:r>
            <a:r>
              <a:rPr lang="ru-RU" dirty="0" err="1" smtClean="0">
                <a:latin typeface="Segoe Print" panose="02000600000000000000" pitchFamily="2" charset="0"/>
              </a:rPr>
              <a:t>жерінде</a:t>
            </a:r>
            <a:r>
              <a:rPr lang="ru-RU" dirty="0" smtClean="0">
                <a:latin typeface="Segoe Print" panose="02000600000000000000" pitchFamily="2" charset="0"/>
              </a:rPr>
              <a:t> </a:t>
            </a:r>
            <a:r>
              <a:rPr lang="ru-RU" dirty="0" err="1" smtClean="0">
                <a:latin typeface="Segoe Print" panose="02000600000000000000" pitchFamily="2" charset="0"/>
              </a:rPr>
              <a:t>қақпақшалары</a:t>
            </a:r>
            <a:r>
              <a:rPr lang="ru-RU" dirty="0" smtClean="0">
                <a:latin typeface="Segoe Print" panose="02000600000000000000" pitchFamily="2" charset="0"/>
              </a:rPr>
              <a:t> </a:t>
            </a:r>
            <a:r>
              <a:rPr lang="ru-RU" dirty="0" err="1" smtClean="0">
                <a:latin typeface="Segoe Print" panose="02000600000000000000" pitchFamily="2" charset="0"/>
              </a:rPr>
              <a:t>болмайды</a:t>
            </a:r>
            <a:r>
              <a:rPr lang="ru-RU" dirty="0" smtClean="0">
                <a:latin typeface="Segoe Print" panose="02000600000000000000" pitchFamily="2" charset="0"/>
              </a:rPr>
              <a:t>. </a:t>
            </a:r>
            <a:r>
              <a:rPr lang="ru-RU" dirty="0" err="1" smtClean="0">
                <a:latin typeface="Segoe Print" panose="02000600000000000000" pitchFamily="2" charset="0"/>
              </a:rPr>
              <a:t>Қосымша</a:t>
            </a:r>
            <a:r>
              <a:rPr lang="ru-RU" dirty="0" smtClean="0">
                <a:latin typeface="Segoe Print" panose="02000600000000000000" pitchFamily="2" charset="0"/>
              </a:rPr>
              <a:t> </a:t>
            </a:r>
            <a:r>
              <a:rPr lang="ru-RU" dirty="0" err="1" smtClean="0">
                <a:latin typeface="Segoe Print" panose="02000600000000000000" pitchFamily="2" charset="0"/>
              </a:rPr>
              <a:t>қуыстық-оң</a:t>
            </a:r>
            <a:r>
              <a:rPr lang="ru-RU" dirty="0" smtClean="0">
                <a:latin typeface="Segoe Print" panose="02000600000000000000" pitchFamily="2" charset="0"/>
              </a:rPr>
              <a:t> </a:t>
            </a:r>
            <a:r>
              <a:rPr lang="ru-RU" dirty="0" err="1" smtClean="0">
                <a:latin typeface="Segoe Print" panose="02000600000000000000" pitchFamily="2" charset="0"/>
              </a:rPr>
              <a:t>құлақша</a:t>
            </a:r>
            <a:r>
              <a:rPr lang="ru-RU" dirty="0" smtClean="0">
                <a:latin typeface="Segoe Print" panose="02000600000000000000" pitchFamily="2" charset="0"/>
              </a:rPr>
              <a:t> </a:t>
            </a:r>
            <a:r>
              <a:rPr lang="ru-RU" dirty="0" err="1" smtClean="0">
                <a:latin typeface="Segoe Print" panose="02000600000000000000" pitchFamily="2" charset="0"/>
              </a:rPr>
              <a:t>болады</a:t>
            </a:r>
            <a:r>
              <a:rPr lang="ru-RU" dirty="0" smtClean="0">
                <a:latin typeface="Segoe Print" panose="02000600000000000000" pitchFamily="2" charset="0"/>
              </a:rPr>
              <a:t>.</a:t>
            </a:r>
          </a:p>
          <a:p>
            <a:r>
              <a:rPr lang="kk-KZ" dirty="0">
                <a:latin typeface="Segoe Print" panose="02000600000000000000" pitchFamily="2" charset="0"/>
              </a:rPr>
              <a:t>2) </a:t>
            </a:r>
            <a:r>
              <a:rPr lang="kk-KZ" u="sng" dirty="0">
                <a:solidFill>
                  <a:srgbClr val="FF0000"/>
                </a:solidFill>
                <a:effectLst>
                  <a:outerShdw blurRad="38100" dist="38100" dir="2700000" algn="tl">
                    <a:srgbClr val="000000">
                      <a:alpha val="43137"/>
                    </a:srgbClr>
                  </a:outerShdw>
                </a:effectLst>
                <a:latin typeface="Segoe Print" panose="02000600000000000000" pitchFamily="2" charset="0"/>
              </a:rPr>
              <a:t>Сол жүрекше</a:t>
            </a:r>
            <a:r>
              <a:rPr lang="kk-KZ" dirty="0">
                <a:latin typeface="Segoe Print" panose="02000600000000000000" pitchFamily="2" charset="0"/>
              </a:rPr>
              <a:t>-сол жүрекшеге 4 өкпе венасы-артерия қанын алып келіп, құяды. Қан тамырларының ашылар жерінде қақпақшалары болмайды. Қосымша қуыстық-сол құлақша болады. </a:t>
            </a:r>
          </a:p>
          <a:p>
            <a:endParaRPr lang="ru-RU" dirty="0" smtClean="0">
              <a:latin typeface="Segoe Print" panose="02000600000000000000" pitchFamily="2" charset="0"/>
            </a:endParaRPr>
          </a:p>
          <a:p>
            <a:endParaRPr lang="kk-KZ" dirty="0" smtClean="0">
              <a:latin typeface="Segoe Print" panose="02000600000000000000"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097" y="3212976"/>
            <a:ext cx="4211960" cy="315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371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916" y="2204862"/>
            <a:ext cx="5400600" cy="425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67543" y="692696"/>
            <a:ext cx="8235815" cy="1384995"/>
          </a:xfrm>
          <a:prstGeom prst="rect">
            <a:avLst/>
          </a:prstGeom>
        </p:spPr>
        <p:txBody>
          <a:bodyPr wrap="square">
            <a:spAutoFit/>
          </a:bodyPr>
          <a:lstStyle/>
          <a:p>
            <a:pPr marL="342900" lvl="0" indent="-274320">
              <a:spcBef>
                <a:spcPct val="20000"/>
              </a:spcBef>
              <a:buClr>
                <a:srgbClr val="B83D68"/>
              </a:buClr>
              <a:buSzPct val="76000"/>
              <a:buFont typeface="Wingdings 2" pitchFamily="18" charset="2"/>
              <a:buChar char=""/>
            </a:pPr>
            <a:r>
              <a:rPr lang="kk-KZ" sz="2000" dirty="0">
                <a:solidFill>
                  <a:srgbClr val="B13F9A"/>
                </a:solidFill>
                <a:latin typeface="Segoe Print" panose="02000600000000000000" pitchFamily="2" charset="0"/>
              </a:rPr>
              <a:t>3) </a:t>
            </a:r>
            <a:r>
              <a:rPr lang="kk-KZ" sz="2000" u="sng" dirty="0">
                <a:solidFill>
                  <a:srgbClr val="FF0000"/>
                </a:solidFill>
                <a:effectLst>
                  <a:outerShdw blurRad="38100" dist="38100" dir="2700000" algn="tl">
                    <a:srgbClr val="000000">
                      <a:alpha val="43137"/>
                    </a:srgbClr>
                  </a:outerShdw>
                </a:effectLst>
                <a:latin typeface="Segoe Print" panose="02000600000000000000" pitchFamily="2" charset="0"/>
              </a:rPr>
              <a:t>Оң қарынша</a:t>
            </a:r>
            <a:r>
              <a:rPr lang="kk-KZ" sz="2000" dirty="0">
                <a:solidFill>
                  <a:srgbClr val="B13F9A"/>
                </a:solidFill>
                <a:latin typeface="Segoe Print" panose="02000600000000000000" pitchFamily="2" charset="0"/>
              </a:rPr>
              <a:t>-оң қарыншадан өкпе сабауы (бағаны)-вена қанын алып шығады.</a:t>
            </a:r>
          </a:p>
          <a:p>
            <a:pPr marL="342900" lvl="0" indent="-274320">
              <a:spcBef>
                <a:spcPct val="20000"/>
              </a:spcBef>
              <a:buClr>
                <a:srgbClr val="B83D68"/>
              </a:buClr>
              <a:buSzPct val="76000"/>
              <a:buFont typeface="Wingdings 2" pitchFamily="18" charset="2"/>
              <a:buChar char=""/>
            </a:pPr>
            <a:r>
              <a:rPr lang="kk-KZ" sz="2000" dirty="0">
                <a:solidFill>
                  <a:srgbClr val="B13F9A"/>
                </a:solidFill>
                <a:latin typeface="Segoe Print" panose="02000600000000000000" pitchFamily="2" charset="0"/>
              </a:rPr>
              <a:t>4) </a:t>
            </a:r>
            <a:r>
              <a:rPr lang="kk-KZ" sz="2000" u="sng" dirty="0">
                <a:solidFill>
                  <a:srgbClr val="FF0000"/>
                </a:solidFill>
                <a:effectLst>
                  <a:outerShdw blurRad="38100" dist="38100" dir="2700000" algn="tl">
                    <a:srgbClr val="000000">
                      <a:alpha val="43137"/>
                    </a:srgbClr>
                  </a:outerShdw>
                </a:effectLst>
                <a:latin typeface="Segoe Print" panose="02000600000000000000" pitchFamily="2" charset="0"/>
              </a:rPr>
              <a:t>Сол қарынша</a:t>
            </a:r>
            <a:r>
              <a:rPr lang="kk-KZ" sz="2000" dirty="0">
                <a:solidFill>
                  <a:srgbClr val="B13F9A"/>
                </a:solidFill>
                <a:latin typeface="Segoe Print" panose="02000600000000000000" pitchFamily="2" charset="0"/>
              </a:rPr>
              <a:t>- сол қарыншадан қолқа басталады да-артерия қанын адамның барлық дене бөлігіне таратады.</a:t>
            </a:r>
          </a:p>
        </p:txBody>
      </p:sp>
    </p:spTree>
    <p:extLst>
      <p:ext uri="{BB962C8B-B14F-4D97-AF65-F5344CB8AC3E}">
        <p14:creationId xmlns:p14="http://schemas.microsoft.com/office/powerpoint/2010/main" val="950171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6192688" cy="638944"/>
          </a:xfrm>
        </p:spPr>
        <p:txBody>
          <a:bodyPr>
            <a:normAutofit fontScale="90000"/>
          </a:bodyPr>
          <a:lstStyle/>
          <a:p>
            <a:r>
              <a:rPr lang="kk-KZ" dirty="0" smtClean="0">
                <a:solidFill>
                  <a:srgbClr val="FF0000"/>
                </a:solidFill>
                <a:latin typeface="Segoe Print" panose="02000600000000000000" pitchFamily="2" charset="0"/>
              </a:rPr>
              <a:t>ЖҮРЕК ҚАБАТТАРЫ:</a:t>
            </a:r>
            <a:endParaRPr lang="ru-RU" dirty="0">
              <a:solidFill>
                <a:srgbClr val="FF0000"/>
              </a:solidFill>
              <a:latin typeface="Segoe Print" panose="02000600000000000000" pitchFamily="2" charset="0"/>
            </a:endParaRPr>
          </a:p>
        </p:txBody>
      </p:sp>
      <p:sp>
        <p:nvSpPr>
          <p:cNvPr id="3" name="Объект 2"/>
          <p:cNvSpPr>
            <a:spLocks noGrp="1"/>
          </p:cNvSpPr>
          <p:nvPr>
            <p:ph idx="1"/>
          </p:nvPr>
        </p:nvSpPr>
        <p:spPr>
          <a:xfrm>
            <a:off x="467544" y="1196752"/>
            <a:ext cx="8208912" cy="2448272"/>
          </a:xfrm>
        </p:spPr>
        <p:txBody>
          <a:bodyPr>
            <a:normAutofit fontScale="92500" lnSpcReduction="20000"/>
          </a:bodyPr>
          <a:lstStyle/>
          <a:p>
            <a:r>
              <a:rPr lang="kk-KZ" b="1" u="sng" dirty="0" smtClean="0">
                <a:solidFill>
                  <a:srgbClr val="FF0000"/>
                </a:solidFill>
                <a:latin typeface="Segoe Print" panose="02000600000000000000" pitchFamily="2" charset="0"/>
              </a:rPr>
              <a:t>І. Эндокард</a:t>
            </a:r>
            <a:r>
              <a:rPr lang="kk-KZ" dirty="0" smtClean="0">
                <a:latin typeface="Segoe Print" panose="02000600000000000000" pitchFamily="2" charset="0"/>
              </a:rPr>
              <a:t>-жүректің ішкі қабаты. Ол 3 қабатшадан тұрады:      1-ішкі қабатша</a:t>
            </a:r>
          </a:p>
          <a:p>
            <a:pPr marL="68580" indent="0">
              <a:buNone/>
            </a:pPr>
            <a:r>
              <a:rPr lang="kk-KZ" dirty="0">
                <a:latin typeface="Segoe Print" panose="02000600000000000000" pitchFamily="2" charset="0"/>
              </a:rPr>
              <a:t> </a:t>
            </a:r>
            <a:r>
              <a:rPr lang="kk-KZ" dirty="0" smtClean="0">
                <a:latin typeface="Segoe Print" panose="02000600000000000000" pitchFamily="2" charset="0"/>
              </a:rPr>
              <a:t>                                   2-ортанғы қабатша</a:t>
            </a:r>
          </a:p>
          <a:p>
            <a:pPr marL="68580" indent="0">
              <a:buNone/>
            </a:pPr>
            <a:r>
              <a:rPr lang="kk-KZ" dirty="0">
                <a:latin typeface="Segoe Print" panose="02000600000000000000" pitchFamily="2" charset="0"/>
              </a:rPr>
              <a:t> </a:t>
            </a:r>
            <a:r>
              <a:rPr lang="kk-KZ" dirty="0" smtClean="0">
                <a:latin typeface="Segoe Print" panose="02000600000000000000" pitchFamily="2" charset="0"/>
              </a:rPr>
              <a:t>                                   3-сыртқы қабатша </a:t>
            </a:r>
          </a:p>
          <a:p>
            <a:pPr marL="68580" indent="0">
              <a:buNone/>
            </a:pPr>
            <a:r>
              <a:rPr lang="kk-KZ" dirty="0" smtClean="0">
                <a:latin typeface="Segoe Print" panose="02000600000000000000" pitchFamily="2" charset="0"/>
              </a:rPr>
              <a:t>Эндокард қабатының өсінділері жүрек қақпақшаларын түзеді. Ол 2-ге бөлінеді:</a:t>
            </a:r>
          </a:p>
          <a:p>
            <a:pPr marL="68580" indent="0">
              <a:buNone/>
            </a:pPr>
            <a:r>
              <a:rPr lang="kk-KZ" dirty="0">
                <a:latin typeface="Segoe Print" panose="02000600000000000000" pitchFamily="2" charset="0"/>
              </a:rPr>
              <a:t> </a:t>
            </a:r>
            <a:endParaRPr lang="ru-RU" dirty="0">
              <a:latin typeface="Segoe Print" panose="02000600000000000000" pitchFamily="2"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67" y="3068960"/>
            <a:ext cx="32385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09891"/>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50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4"/>
          </p:nvPr>
        </p:nvSpPr>
        <p:spPr>
          <a:xfrm>
            <a:off x="323528" y="980728"/>
            <a:ext cx="3870791" cy="1872208"/>
          </a:xfrm>
        </p:spPr>
        <p:txBody>
          <a:bodyPr>
            <a:normAutofit/>
          </a:bodyPr>
          <a:lstStyle/>
          <a:p>
            <a:r>
              <a:rPr lang="kk-KZ" sz="1500" dirty="0">
                <a:latin typeface="Segoe Print" panose="02000600000000000000" pitchFamily="2" charset="0"/>
              </a:rPr>
              <a:t>а) </a:t>
            </a:r>
            <a:r>
              <a:rPr lang="kk-KZ" sz="1500" u="sng" dirty="0">
                <a:solidFill>
                  <a:srgbClr val="FF0000"/>
                </a:solidFill>
                <a:effectLst>
                  <a:outerShdw blurRad="38100" dist="38100" dir="2700000" algn="tl">
                    <a:srgbClr val="000000">
                      <a:alpha val="43137"/>
                    </a:srgbClr>
                  </a:outerShdw>
                </a:effectLst>
                <a:latin typeface="Segoe Print" panose="02000600000000000000" pitchFamily="2" charset="0"/>
              </a:rPr>
              <a:t>Үш жақтаулы қақпақша</a:t>
            </a:r>
            <a:r>
              <a:rPr lang="kk-KZ" sz="1500" dirty="0">
                <a:latin typeface="Segoe Print" panose="02000600000000000000" pitchFamily="2" charset="0"/>
              </a:rPr>
              <a:t>-оң жүрекше қарынша аралығында орналасқан. Дөңес беті жоғарғы жүрекшеге қараған 3 жақтаудан түзілген. Олар сіңір жіпшелер арқылы емізікті еттерге барып бекиді.</a:t>
            </a:r>
            <a:endParaRPr lang="ru-RU" sz="1500" dirty="0">
              <a:latin typeface="Segoe Print" panose="02000600000000000000" pitchFamily="2" charset="0"/>
            </a:endParaRPr>
          </a:p>
          <a:p>
            <a:endParaRPr lang="ru-RU" sz="1500" dirty="0">
              <a:latin typeface="Segoe Print" panose="02000600000000000000" pitchFamily="2" charset="0"/>
            </a:endParaRPr>
          </a:p>
        </p:txBody>
      </p:sp>
      <p:sp>
        <p:nvSpPr>
          <p:cNvPr id="7" name="Объект 6"/>
          <p:cNvSpPr txBox="1">
            <a:spLocks noGrp="1"/>
          </p:cNvSpPr>
          <p:nvPr>
            <p:ph sz="half" idx="2"/>
          </p:nvPr>
        </p:nvSpPr>
        <p:spPr>
          <a:xfrm>
            <a:off x="-386839" y="611396"/>
            <a:ext cx="7128792" cy="369332"/>
          </a:xfrm>
          <a:prstGeom prst="rect">
            <a:avLst/>
          </a:prstGeom>
          <a:noFill/>
        </p:spPr>
        <p:txBody>
          <a:bodyPr wrap="square" rtlCol="0">
            <a:spAutoFit/>
          </a:bodyPr>
          <a:lstStyle/>
          <a:p>
            <a:pPr marL="68580" indent="0">
              <a:buNone/>
            </a:pPr>
            <a:r>
              <a:rPr lang="kk-KZ" sz="1800" dirty="0" smtClean="0">
                <a:solidFill>
                  <a:srgbClr val="FF0000"/>
                </a:solidFill>
                <a:latin typeface="Segoe Print" panose="02000600000000000000" pitchFamily="2" charset="0"/>
              </a:rPr>
              <a:t>         1. Жармалы (жақтаулы) қақпақша: 2-ге бөлінеді:    </a:t>
            </a:r>
          </a:p>
        </p:txBody>
      </p:sp>
      <p:sp>
        <p:nvSpPr>
          <p:cNvPr id="8" name="Объект 5"/>
          <p:cNvSpPr txBox="1">
            <a:spLocks/>
          </p:cNvSpPr>
          <p:nvPr/>
        </p:nvSpPr>
        <p:spPr>
          <a:xfrm>
            <a:off x="4644008" y="980728"/>
            <a:ext cx="3419856" cy="2016224"/>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r>
              <a:rPr lang="kk-KZ" sz="1500" dirty="0" smtClean="0">
                <a:latin typeface="Segoe Print" panose="02000600000000000000" pitchFamily="2" charset="0"/>
              </a:rPr>
              <a:t>б) </a:t>
            </a:r>
            <a:r>
              <a:rPr lang="kk-KZ" sz="1500" u="sng" dirty="0" smtClean="0">
                <a:solidFill>
                  <a:srgbClr val="FF0000"/>
                </a:solidFill>
                <a:effectLst>
                  <a:outerShdw blurRad="38100" dist="38100" dir="2700000" algn="tl">
                    <a:srgbClr val="000000">
                      <a:alpha val="43137"/>
                    </a:srgbClr>
                  </a:outerShdw>
                </a:effectLst>
                <a:latin typeface="Segoe Print" panose="02000600000000000000" pitchFamily="2" charset="0"/>
              </a:rPr>
              <a:t>Қос жақтаулы қақпақша</a:t>
            </a:r>
            <a:r>
              <a:rPr lang="kk-KZ" sz="1500" dirty="0" smtClean="0">
                <a:latin typeface="Segoe Print" panose="02000600000000000000" pitchFamily="2" charset="0"/>
              </a:rPr>
              <a:t>-сол жүрекше қарынша аралығында орналасқан. </a:t>
            </a:r>
            <a:endParaRPr lang="ru-RU" sz="1500" dirty="0">
              <a:latin typeface="Segoe Print" panose="02000600000000000000" pitchFamily="2" charset="0"/>
            </a:endParaRPr>
          </a:p>
        </p:txBody>
      </p:sp>
      <p:sp>
        <p:nvSpPr>
          <p:cNvPr id="10" name="Блок-схема: объединение 9"/>
          <p:cNvSpPr/>
          <p:nvPr/>
        </p:nvSpPr>
        <p:spPr>
          <a:xfrm>
            <a:off x="1798624" y="3531452"/>
            <a:ext cx="720080" cy="108012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762620" y="2679576"/>
            <a:ext cx="79208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объединение 11"/>
          <p:cNvSpPr/>
          <p:nvPr/>
        </p:nvSpPr>
        <p:spPr>
          <a:xfrm>
            <a:off x="1114726" y="3545129"/>
            <a:ext cx="720080" cy="108012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079167" y="2681033"/>
            <a:ext cx="79208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объединение 13"/>
          <p:cNvSpPr/>
          <p:nvPr/>
        </p:nvSpPr>
        <p:spPr>
          <a:xfrm>
            <a:off x="2523997" y="3545129"/>
            <a:ext cx="720080" cy="108012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2488438" y="2681033"/>
            <a:ext cx="79208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объединение 15"/>
          <p:cNvSpPr/>
          <p:nvPr/>
        </p:nvSpPr>
        <p:spPr>
          <a:xfrm>
            <a:off x="5597407" y="3543672"/>
            <a:ext cx="720080" cy="108012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5561848" y="2679576"/>
            <a:ext cx="79208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объединение 19"/>
          <p:cNvSpPr/>
          <p:nvPr/>
        </p:nvSpPr>
        <p:spPr>
          <a:xfrm>
            <a:off x="6353046" y="3543672"/>
            <a:ext cx="720080" cy="108012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6317487" y="2679576"/>
            <a:ext cx="79208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3244077" y="2831435"/>
            <a:ext cx="2296228" cy="923330"/>
          </a:xfrm>
          <a:prstGeom prst="rect">
            <a:avLst/>
          </a:prstGeom>
          <a:noFill/>
        </p:spPr>
        <p:txBody>
          <a:bodyPr wrap="square" rtlCol="0">
            <a:spAutoFit/>
          </a:bodyPr>
          <a:lstStyle/>
          <a:p>
            <a:r>
              <a:rPr lang="kk-KZ" dirty="0" smtClean="0"/>
              <a:t>--------жақтау---------</a:t>
            </a:r>
          </a:p>
          <a:p>
            <a:endParaRPr lang="kk-KZ" dirty="0"/>
          </a:p>
          <a:p>
            <a:endParaRPr lang="kk-KZ" dirty="0" smtClean="0"/>
          </a:p>
        </p:txBody>
      </p:sp>
      <p:sp>
        <p:nvSpPr>
          <p:cNvPr id="23" name="TextBox 22"/>
          <p:cNvSpPr txBox="1"/>
          <p:nvPr/>
        </p:nvSpPr>
        <p:spPr>
          <a:xfrm>
            <a:off x="3131840" y="3769211"/>
            <a:ext cx="2592288" cy="1200329"/>
          </a:xfrm>
          <a:prstGeom prst="rect">
            <a:avLst/>
          </a:prstGeom>
          <a:noFill/>
        </p:spPr>
        <p:txBody>
          <a:bodyPr wrap="square" rtlCol="0">
            <a:spAutoFit/>
          </a:bodyPr>
          <a:lstStyle/>
          <a:p>
            <a:r>
              <a:rPr lang="kk-KZ" dirty="0" smtClean="0"/>
              <a:t>----сіңір жіпшелер----</a:t>
            </a:r>
          </a:p>
          <a:p>
            <a:endParaRPr lang="kk-KZ" dirty="0" smtClean="0"/>
          </a:p>
          <a:p>
            <a:endParaRPr lang="kk-KZ" dirty="0" smtClean="0"/>
          </a:p>
          <a:p>
            <a:endParaRPr lang="kk-KZ" dirty="0" smtClean="0"/>
          </a:p>
        </p:txBody>
      </p:sp>
      <p:sp>
        <p:nvSpPr>
          <p:cNvPr id="24" name="TextBox 23"/>
          <p:cNvSpPr txBox="1"/>
          <p:nvPr/>
        </p:nvSpPr>
        <p:spPr>
          <a:xfrm>
            <a:off x="2970345" y="4440583"/>
            <a:ext cx="2987102" cy="369332"/>
          </a:xfrm>
          <a:prstGeom prst="rect">
            <a:avLst/>
          </a:prstGeom>
          <a:noFill/>
        </p:spPr>
        <p:txBody>
          <a:bodyPr wrap="square" rtlCol="0">
            <a:spAutoFit/>
          </a:bodyPr>
          <a:lstStyle/>
          <a:p>
            <a:r>
              <a:rPr lang="kk-KZ" dirty="0" smtClean="0"/>
              <a:t>-------емізікті еттер----------</a:t>
            </a:r>
            <a:endParaRPr lang="ru-RU" dirty="0"/>
          </a:p>
        </p:txBody>
      </p:sp>
      <p:sp>
        <p:nvSpPr>
          <p:cNvPr id="26" name="Овал 25"/>
          <p:cNvSpPr/>
          <p:nvPr/>
        </p:nvSpPr>
        <p:spPr>
          <a:xfrm>
            <a:off x="1402758" y="4626475"/>
            <a:ext cx="144906" cy="275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2086211" y="4625815"/>
            <a:ext cx="144906" cy="275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811584" y="4611572"/>
            <a:ext cx="144906" cy="275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5885439" y="4626475"/>
            <a:ext cx="144906" cy="275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6641078" y="4626475"/>
            <a:ext cx="144906" cy="275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542825" y="5005809"/>
            <a:ext cx="3231678" cy="1569660"/>
          </a:xfrm>
          <a:prstGeom prst="rect">
            <a:avLst/>
          </a:prstGeom>
          <a:noFill/>
        </p:spPr>
        <p:txBody>
          <a:bodyPr wrap="square" rtlCol="0">
            <a:spAutoFit/>
          </a:bodyPr>
          <a:lstStyle/>
          <a:p>
            <a:r>
              <a:rPr lang="kk-KZ" sz="1600" dirty="0" smtClean="0">
                <a:solidFill>
                  <a:srgbClr val="FF0000"/>
                </a:solidFill>
                <a:latin typeface="Segoe Print" panose="02000600000000000000" pitchFamily="2" charset="0"/>
              </a:rPr>
              <a:t> 2. Айшық қақпақшалар-</a:t>
            </a:r>
            <a:r>
              <a:rPr lang="kk-KZ" sz="1600" dirty="0" smtClean="0">
                <a:solidFill>
                  <a:schemeClr val="tx2">
                    <a:lumMod val="75000"/>
                  </a:schemeClr>
                </a:solidFill>
                <a:latin typeface="Segoe Print" panose="02000600000000000000" pitchFamily="2" charset="0"/>
              </a:rPr>
              <a:t>ірі қан тамырлардың ашылар жерінде орналасқан. Дөңес жағы төменгі қарыншаға қараған 3 қалтадан түзіледі.</a:t>
            </a:r>
            <a:endParaRPr lang="ru-RU" sz="1600" dirty="0">
              <a:solidFill>
                <a:schemeClr val="tx2">
                  <a:lumMod val="75000"/>
                </a:schemeClr>
              </a:solidFill>
              <a:latin typeface="Segoe Print" panose="02000600000000000000" pitchFamily="2" charset="0"/>
            </a:endParaRPr>
          </a:p>
        </p:txBody>
      </p:sp>
      <p:sp>
        <p:nvSpPr>
          <p:cNvPr id="33" name="Месяц 32"/>
          <p:cNvSpPr/>
          <p:nvPr/>
        </p:nvSpPr>
        <p:spPr>
          <a:xfrm rot="16200000">
            <a:off x="3752954" y="5616198"/>
            <a:ext cx="629981" cy="720080"/>
          </a:xfrm>
          <a:prstGeom prst="moon">
            <a:avLst>
              <a:gd name="adj" fmla="val 17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Месяц 33"/>
          <p:cNvSpPr/>
          <p:nvPr/>
        </p:nvSpPr>
        <p:spPr>
          <a:xfrm rot="16200000">
            <a:off x="4324349" y="5616198"/>
            <a:ext cx="629981" cy="720080"/>
          </a:xfrm>
          <a:prstGeom prst="moon">
            <a:avLst>
              <a:gd name="adj" fmla="val 17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Месяц 34"/>
          <p:cNvSpPr/>
          <p:nvPr/>
        </p:nvSpPr>
        <p:spPr>
          <a:xfrm rot="16200000">
            <a:off x="4936324" y="5622480"/>
            <a:ext cx="629981" cy="720080"/>
          </a:xfrm>
          <a:prstGeom prst="moon">
            <a:avLst>
              <a:gd name="adj" fmla="val 17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000" y="4965095"/>
            <a:ext cx="2243415" cy="152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161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admin\Desktop\img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9"/>
            <a:ext cx="8280920" cy="2304256"/>
          </a:xfrm>
        </p:spPr>
        <p:txBody>
          <a:bodyPr>
            <a:normAutofit lnSpcReduction="10000"/>
          </a:bodyPr>
          <a:lstStyle/>
          <a:p>
            <a:r>
              <a:rPr lang="kk-KZ" b="1" u="sng" dirty="0" smtClean="0">
                <a:solidFill>
                  <a:srgbClr val="FF0000"/>
                </a:solidFill>
                <a:latin typeface="Segoe Print" panose="02000600000000000000" pitchFamily="2" charset="0"/>
              </a:rPr>
              <a:t>ІІ. Миокард</a:t>
            </a:r>
            <a:r>
              <a:rPr lang="kk-KZ" dirty="0" smtClean="0">
                <a:latin typeface="Segoe Print" panose="02000600000000000000" pitchFamily="2" charset="0"/>
              </a:rPr>
              <a:t>-көлденең жолақты бұлшық ет талшықтарынан түзілген. Олар кардиомиоциттерден тұрады-ол құрылым бірлігі болып табылады. Ол 1 немесе 2 ядролы келген көлденең жолақты ет талшықтарынан бөлімшесі.  </a:t>
            </a:r>
            <a:endParaRPr lang="ru-RU" dirty="0">
              <a:latin typeface="Segoe Print" panose="02000600000000000000" pitchFamily="2" charset="0"/>
            </a:endParaRPr>
          </a:p>
        </p:txBody>
      </p:sp>
      <p:sp>
        <p:nvSpPr>
          <p:cNvPr id="7" name="TextBox 6"/>
          <p:cNvSpPr txBox="1"/>
          <p:nvPr/>
        </p:nvSpPr>
        <p:spPr>
          <a:xfrm>
            <a:off x="755576" y="2866790"/>
            <a:ext cx="3456384" cy="2862322"/>
          </a:xfrm>
          <a:prstGeom prst="rect">
            <a:avLst/>
          </a:prstGeom>
          <a:noFill/>
        </p:spPr>
        <p:txBody>
          <a:bodyPr wrap="square" rtlCol="0">
            <a:spAutoFit/>
          </a:bodyPr>
          <a:lstStyle/>
          <a:p>
            <a:r>
              <a:rPr lang="kk-KZ" dirty="0" smtClean="0">
                <a:solidFill>
                  <a:srgbClr val="FF0000"/>
                </a:solidFill>
                <a:latin typeface="Segoe Print" panose="02000600000000000000" pitchFamily="2" charset="0"/>
              </a:rPr>
              <a:t>Жүрекше  миокардасы </a:t>
            </a:r>
            <a:r>
              <a:rPr lang="kk-KZ" dirty="0" smtClean="0">
                <a:latin typeface="Segoe Print" panose="02000600000000000000" pitchFamily="2" charset="0"/>
              </a:rPr>
              <a:t>-2 қабаттан тұрады:</a:t>
            </a:r>
          </a:p>
          <a:p>
            <a:r>
              <a:rPr lang="kk-KZ" dirty="0" smtClean="0">
                <a:latin typeface="Segoe Print" panose="02000600000000000000" pitchFamily="2" charset="0"/>
              </a:rPr>
              <a:t>а) Сыртқы циркулярлы</a:t>
            </a:r>
          </a:p>
          <a:p>
            <a:r>
              <a:rPr lang="kk-KZ" dirty="0" smtClean="0">
                <a:latin typeface="Segoe Print" panose="02000600000000000000" pitchFamily="2" charset="0"/>
              </a:rPr>
              <a:t>б) Ішкі бойлық</a:t>
            </a:r>
          </a:p>
          <a:p>
            <a:endParaRPr lang="kk-KZ" dirty="0" smtClean="0">
              <a:latin typeface="Segoe Print" panose="02000600000000000000" pitchFamily="2" charset="0"/>
            </a:endParaRPr>
          </a:p>
          <a:p>
            <a:r>
              <a:rPr lang="kk-KZ" dirty="0" smtClean="0">
                <a:solidFill>
                  <a:srgbClr val="FF0000"/>
                </a:solidFill>
                <a:latin typeface="Segoe Print" panose="02000600000000000000" pitchFamily="2" charset="0"/>
              </a:rPr>
              <a:t>Қарыншалар миокардасы</a:t>
            </a:r>
            <a:r>
              <a:rPr lang="kk-KZ" dirty="0" smtClean="0">
                <a:latin typeface="Segoe Print" panose="02000600000000000000" pitchFamily="2" charset="0"/>
              </a:rPr>
              <a:t>-3 қабаттан тұрады:</a:t>
            </a:r>
          </a:p>
          <a:p>
            <a:r>
              <a:rPr lang="kk-KZ" dirty="0" smtClean="0">
                <a:latin typeface="Segoe Print" panose="02000600000000000000" pitchFamily="2" charset="0"/>
              </a:rPr>
              <a:t>а) Сыртқы бойлық</a:t>
            </a:r>
          </a:p>
          <a:p>
            <a:r>
              <a:rPr lang="kk-KZ" dirty="0" smtClean="0">
                <a:latin typeface="Segoe Print" panose="02000600000000000000" pitchFamily="2" charset="0"/>
              </a:rPr>
              <a:t>б) Ортанғы циркулярлы</a:t>
            </a:r>
          </a:p>
          <a:p>
            <a:r>
              <a:rPr lang="kk-KZ" dirty="0" smtClean="0">
                <a:latin typeface="Segoe Print" panose="02000600000000000000" pitchFamily="2" charset="0"/>
              </a:rPr>
              <a:t>в) Ішкі бойлық</a:t>
            </a:r>
            <a:endParaRPr lang="ru-RU" dirty="0">
              <a:latin typeface="Segoe Print" panose="02000600000000000000" pitchFamily="2" charset="0"/>
            </a:endParaRPr>
          </a:p>
        </p:txBody>
      </p:sp>
      <p:cxnSp>
        <p:nvCxnSpPr>
          <p:cNvPr id="9" name="Прямая соединительная линия 8"/>
          <p:cNvCxnSpPr/>
          <p:nvPr/>
        </p:nvCxnSpPr>
        <p:spPr>
          <a:xfrm>
            <a:off x="5436096" y="3130593"/>
            <a:ext cx="0" cy="2246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084168" y="3130593"/>
            <a:ext cx="36004"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804248" y="3174766"/>
            <a:ext cx="36004" cy="2246370"/>
          </a:xfrm>
          <a:prstGeom prst="line">
            <a:avLst/>
          </a:prstGeom>
        </p:spPr>
        <p:style>
          <a:lnRef idx="1">
            <a:schemeClr val="accent1"/>
          </a:lnRef>
          <a:fillRef idx="0">
            <a:schemeClr val="accent1"/>
          </a:fillRef>
          <a:effectRef idx="0">
            <a:schemeClr val="accent1"/>
          </a:effectRef>
          <a:fontRef idx="minor">
            <a:schemeClr val="tx1"/>
          </a:fontRef>
        </p:style>
      </p:cxnSp>
      <p:sp>
        <p:nvSpPr>
          <p:cNvPr id="30" name="Арка 29"/>
          <p:cNvSpPr/>
          <p:nvPr/>
        </p:nvSpPr>
        <p:spPr>
          <a:xfrm rot="10800000">
            <a:off x="5436097" y="4941168"/>
            <a:ext cx="666074" cy="84208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Арка 30"/>
          <p:cNvSpPr/>
          <p:nvPr/>
        </p:nvSpPr>
        <p:spPr>
          <a:xfrm>
            <a:off x="6120172" y="2737796"/>
            <a:ext cx="666074" cy="84208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2" name="Арка 31"/>
          <p:cNvSpPr/>
          <p:nvPr/>
        </p:nvSpPr>
        <p:spPr>
          <a:xfrm rot="10800000">
            <a:off x="6747227" y="4955923"/>
            <a:ext cx="666074" cy="84208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3" name="Рамка 32"/>
          <p:cNvSpPr/>
          <p:nvPr/>
        </p:nvSpPr>
        <p:spPr>
          <a:xfrm>
            <a:off x="5436096" y="3174766"/>
            <a:ext cx="684076" cy="218744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Рамка 33"/>
          <p:cNvSpPr/>
          <p:nvPr/>
        </p:nvSpPr>
        <p:spPr>
          <a:xfrm>
            <a:off x="6111171" y="3161096"/>
            <a:ext cx="684076" cy="222832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5" name="Рамка 34"/>
          <p:cNvSpPr/>
          <p:nvPr/>
        </p:nvSpPr>
        <p:spPr>
          <a:xfrm>
            <a:off x="6767799" y="3161096"/>
            <a:ext cx="684076" cy="22283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7" name="Минус 36"/>
          <p:cNvSpPr/>
          <p:nvPr/>
        </p:nvSpPr>
        <p:spPr>
          <a:xfrm>
            <a:off x="4436985" y="3010587"/>
            <a:ext cx="4032448" cy="405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Минус 37"/>
          <p:cNvSpPr/>
          <p:nvPr/>
        </p:nvSpPr>
        <p:spPr>
          <a:xfrm>
            <a:off x="4471296" y="5159653"/>
            <a:ext cx="4032448" cy="405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5436096" y="3174766"/>
            <a:ext cx="2304256" cy="369332"/>
          </a:xfrm>
          <a:prstGeom prst="rect">
            <a:avLst/>
          </a:prstGeom>
          <a:noFill/>
        </p:spPr>
        <p:txBody>
          <a:bodyPr wrap="square" rtlCol="0">
            <a:spAutoFit/>
          </a:bodyPr>
          <a:lstStyle/>
          <a:p>
            <a:r>
              <a:rPr lang="kk-KZ" dirty="0" smtClean="0"/>
              <a:t>- - - -   - - - -   - - - - </a:t>
            </a:r>
            <a:endParaRPr lang="ru-RU" dirty="0"/>
          </a:p>
        </p:txBody>
      </p:sp>
      <p:sp>
        <p:nvSpPr>
          <p:cNvPr id="50" name="TextBox 49"/>
          <p:cNvSpPr txBox="1"/>
          <p:nvPr/>
        </p:nvSpPr>
        <p:spPr>
          <a:xfrm>
            <a:off x="5436096" y="4941168"/>
            <a:ext cx="2304256" cy="369332"/>
          </a:xfrm>
          <a:prstGeom prst="rect">
            <a:avLst/>
          </a:prstGeom>
          <a:noFill/>
        </p:spPr>
        <p:txBody>
          <a:bodyPr wrap="square" rtlCol="0">
            <a:spAutoFit/>
          </a:bodyPr>
          <a:lstStyle/>
          <a:p>
            <a:r>
              <a:rPr lang="kk-KZ" dirty="0" smtClean="0"/>
              <a:t>- - - -   - - - -   - - - - </a:t>
            </a:r>
            <a:endParaRPr lang="ru-RU" dirty="0"/>
          </a:p>
        </p:txBody>
      </p:sp>
      <p:sp>
        <p:nvSpPr>
          <p:cNvPr id="51" name="Овал 50"/>
          <p:cNvSpPr/>
          <p:nvPr/>
        </p:nvSpPr>
        <p:spPr>
          <a:xfrm>
            <a:off x="5625117" y="3506322"/>
            <a:ext cx="288032"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6309193" y="3508094"/>
            <a:ext cx="288032"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6965821" y="3508094"/>
            <a:ext cx="288032"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5634118" y="4919919"/>
            <a:ext cx="288032"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6300192" y="4939622"/>
            <a:ext cx="288032"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6965821" y="4951931"/>
            <a:ext cx="288032"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олилиния 58"/>
          <p:cNvSpPr/>
          <p:nvPr/>
        </p:nvSpPr>
        <p:spPr>
          <a:xfrm>
            <a:off x="5564711" y="3668498"/>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олилиния 59"/>
          <p:cNvSpPr/>
          <p:nvPr/>
        </p:nvSpPr>
        <p:spPr>
          <a:xfrm>
            <a:off x="5717900" y="3652771"/>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олилиния 60"/>
          <p:cNvSpPr/>
          <p:nvPr/>
        </p:nvSpPr>
        <p:spPr>
          <a:xfrm>
            <a:off x="5856713" y="3668498"/>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олилиния 61"/>
          <p:cNvSpPr/>
          <p:nvPr/>
        </p:nvSpPr>
        <p:spPr>
          <a:xfrm>
            <a:off x="6239786" y="3668498"/>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олилиния 62"/>
          <p:cNvSpPr/>
          <p:nvPr/>
        </p:nvSpPr>
        <p:spPr>
          <a:xfrm>
            <a:off x="6383802" y="3683075"/>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олилиния 63"/>
          <p:cNvSpPr/>
          <p:nvPr/>
        </p:nvSpPr>
        <p:spPr>
          <a:xfrm>
            <a:off x="6518817" y="3652771"/>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олилиния 64"/>
          <p:cNvSpPr/>
          <p:nvPr/>
        </p:nvSpPr>
        <p:spPr>
          <a:xfrm>
            <a:off x="6941450" y="3638798"/>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Полилиния 65"/>
          <p:cNvSpPr/>
          <p:nvPr/>
        </p:nvSpPr>
        <p:spPr>
          <a:xfrm>
            <a:off x="7080263" y="3652771"/>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олилиния 66"/>
          <p:cNvSpPr/>
          <p:nvPr/>
        </p:nvSpPr>
        <p:spPr>
          <a:xfrm>
            <a:off x="7219076" y="3668498"/>
            <a:ext cx="138813" cy="1290360"/>
          </a:xfrm>
          <a:custGeom>
            <a:avLst/>
            <a:gdLst>
              <a:gd name="connsiteX0" fmla="*/ 83395 w 138813"/>
              <a:gd name="connsiteY0" fmla="*/ 15742 h 1290360"/>
              <a:gd name="connsiteX1" fmla="*/ 14122 w 138813"/>
              <a:gd name="connsiteY1" fmla="*/ 1887 h 1290360"/>
              <a:gd name="connsiteX2" fmla="*/ 268 w 138813"/>
              <a:gd name="connsiteY2" fmla="*/ 43451 h 1290360"/>
              <a:gd name="connsiteX3" fmla="*/ 14122 w 138813"/>
              <a:gd name="connsiteY3" fmla="*/ 181996 h 1290360"/>
              <a:gd name="connsiteX4" fmla="*/ 83395 w 138813"/>
              <a:gd name="connsiteY4" fmla="*/ 251269 h 1290360"/>
              <a:gd name="connsiteX5" fmla="*/ 83395 w 138813"/>
              <a:gd name="connsiteY5" fmla="*/ 375960 h 1290360"/>
              <a:gd name="connsiteX6" fmla="*/ 41831 w 138813"/>
              <a:gd name="connsiteY6" fmla="*/ 403669 h 1290360"/>
              <a:gd name="connsiteX7" fmla="*/ 27977 w 138813"/>
              <a:gd name="connsiteY7" fmla="*/ 445233 h 1290360"/>
              <a:gd name="connsiteX8" fmla="*/ 41831 w 138813"/>
              <a:gd name="connsiteY8" fmla="*/ 486796 h 1290360"/>
              <a:gd name="connsiteX9" fmla="*/ 138813 w 138813"/>
              <a:gd name="connsiteY9" fmla="*/ 569924 h 1290360"/>
              <a:gd name="connsiteX10" fmla="*/ 124959 w 138813"/>
              <a:gd name="connsiteY10" fmla="*/ 639196 h 1290360"/>
              <a:gd name="connsiteX11" fmla="*/ 97250 w 138813"/>
              <a:gd name="connsiteY11" fmla="*/ 666906 h 1290360"/>
              <a:gd name="connsiteX12" fmla="*/ 83395 w 138813"/>
              <a:gd name="connsiteY12" fmla="*/ 722324 h 1290360"/>
              <a:gd name="connsiteX13" fmla="*/ 97250 w 138813"/>
              <a:gd name="connsiteY13" fmla="*/ 874724 h 1290360"/>
              <a:gd name="connsiteX14" fmla="*/ 97250 w 138813"/>
              <a:gd name="connsiteY14" fmla="*/ 999415 h 1290360"/>
              <a:gd name="connsiteX15" fmla="*/ 69540 w 138813"/>
              <a:gd name="connsiteY15" fmla="*/ 1027124 h 1290360"/>
              <a:gd name="connsiteX16" fmla="*/ 41831 w 138813"/>
              <a:gd name="connsiteY16" fmla="*/ 1068687 h 1290360"/>
              <a:gd name="connsiteX17" fmla="*/ 55686 w 138813"/>
              <a:gd name="connsiteY17" fmla="*/ 1165669 h 1290360"/>
              <a:gd name="connsiteX18" fmla="*/ 69540 w 138813"/>
              <a:gd name="connsiteY18" fmla="*/ 1207233 h 1290360"/>
              <a:gd name="connsiteX19" fmla="*/ 55686 w 138813"/>
              <a:gd name="connsiteY19" fmla="*/ 1290360 h 12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13" h="1290360">
                <a:moveTo>
                  <a:pt x="83395" y="15742"/>
                </a:moveTo>
                <a:cubicBezTo>
                  <a:pt x="60304" y="11124"/>
                  <a:pt x="36462" y="-5560"/>
                  <a:pt x="14122" y="1887"/>
                </a:cubicBezTo>
                <a:cubicBezTo>
                  <a:pt x="267" y="6505"/>
                  <a:pt x="268" y="28847"/>
                  <a:pt x="268" y="43451"/>
                </a:cubicBezTo>
                <a:cubicBezTo>
                  <a:pt x="268" y="89863"/>
                  <a:pt x="-3115" y="138904"/>
                  <a:pt x="14122" y="181996"/>
                </a:cubicBezTo>
                <a:cubicBezTo>
                  <a:pt x="26250" y="212316"/>
                  <a:pt x="83395" y="251269"/>
                  <a:pt x="83395" y="251269"/>
                </a:cubicBezTo>
                <a:cubicBezTo>
                  <a:pt x="106741" y="321308"/>
                  <a:pt x="132794" y="326561"/>
                  <a:pt x="83395" y="375960"/>
                </a:cubicBezTo>
                <a:cubicBezTo>
                  <a:pt x="71621" y="387734"/>
                  <a:pt x="55686" y="394433"/>
                  <a:pt x="41831" y="403669"/>
                </a:cubicBezTo>
                <a:cubicBezTo>
                  <a:pt x="37213" y="417524"/>
                  <a:pt x="27977" y="430629"/>
                  <a:pt x="27977" y="445233"/>
                </a:cubicBezTo>
                <a:cubicBezTo>
                  <a:pt x="27977" y="459837"/>
                  <a:pt x="33343" y="474912"/>
                  <a:pt x="41831" y="486796"/>
                </a:cubicBezTo>
                <a:cubicBezTo>
                  <a:pt x="72373" y="529555"/>
                  <a:pt x="98873" y="543297"/>
                  <a:pt x="138813" y="569924"/>
                </a:cubicBezTo>
                <a:cubicBezTo>
                  <a:pt x="134195" y="593015"/>
                  <a:pt x="134235" y="617552"/>
                  <a:pt x="124959" y="639196"/>
                </a:cubicBezTo>
                <a:cubicBezTo>
                  <a:pt x="119814" y="651202"/>
                  <a:pt x="103092" y="655223"/>
                  <a:pt x="97250" y="666906"/>
                </a:cubicBezTo>
                <a:cubicBezTo>
                  <a:pt x="88735" y="683937"/>
                  <a:pt x="88013" y="703851"/>
                  <a:pt x="83395" y="722324"/>
                </a:cubicBezTo>
                <a:cubicBezTo>
                  <a:pt x="88013" y="773124"/>
                  <a:pt x="90508" y="824162"/>
                  <a:pt x="97250" y="874724"/>
                </a:cubicBezTo>
                <a:cubicBezTo>
                  <a:pt x="105994" y="940307"/>
                  <a:pt x="128220" y="927152"/>
                  <a:pt x="97250" y="999415"/>
                </a:cubicBezTo>
                <a:cubicBezTo>
                  <a:pt x="92104" y="1011421"/>
                  <a:pt x="77700" y="1016924"/>
                  <a:pt x="69540" y="1027124"/>
                </a:cubicBezTo>
                <a:cubicBezTo>
                  <a:pt x="59138" y="1040126"/>
                  <a:pt x="51067" y="1054833"/>
                  <a:pt x="41831" y="1068687"/>
                </a:cubicBezTo>
                <a:cubicBezTo>
                  <a:pt x="46449" y="1101014"/>
                  <a:pt x="49282" y="1133648"/>
                  <a:pt x="55686" y="1165669"/>
                </a:cubicBezTo>
                <a:cubicBezTo>
                  <a:pt x="58550" y="1179989"/>
                  <a:pt x="69540" y="1192629"/>
                  <a:pt x="69540" y="1207233"/>
                </a:cubicBezTo>
                <a:cubicBezTo>
                  <a:pt x="69540" y="1235324"/>
                  <a:pt x="55686" y="1290360"/>
                  <a:pt x="55686" y="12903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p:cNvSpPr txBox="1"/>
          <p:nvPr/>
        </p:nvSpPr>
        <p:spPr>
          <a:xfrm>
            <a:off x="5343677" y="5859102"/>
            <a:ext cx="2627905" cy="369332"/>
          </a:xfrm>
          <a:prstGeom prst="rect">
            <a:avLst/>
          </a:prstGeom>
          <a:noFill/>
        </p:spPr>
        <p:txBody>
          <a:bodyPr wrap="square" rtlCol="0">
            <a:spAutoFit/>
          </a:bodyPr>
          <a:lstStyle/>
          <a:p>
            <a:r>
              <a:rPr lang="kk-KZ" dirty="0" smtClean="0">
                <a:solidFill>
                  <a:srgbClr val="FF0000"/>
                </a:solidFill>
              </a:rPr>
              <a:t>КАРДИОМИОЦИТ</a:t>
            </a:r>
            <a:endParaRPr lang="ru-RU" dirty="0">
              <a:solidFill>
                <a:srgbClr val="FF0000"/>
              </a:solidFill>
            </a:endParaRPr>
          </a:p>
        </p:txBody>
      </p:sp>
    </p:spTree>
    <p:extLst>
      <p:ext uri="{BB962C8B-B14F-4D97-AF65-F5344CB8AC3E}">
        <p14:creationId xmlns:p14="http://schemas.microsoft.com/office/powerpoint/2010/main" val="1434053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92697"/>
            <a:ext cx="8352928" cy="2736304"/>
          </a:xfrm>
        </p:spPr>
        <p:txBody>
          <a:bodyPr>
            <a:normAutofit/>
          </a:bodyPr>
          <a:lstStyle/>
          <a:p>
            <a:r>
              <a:rPr lang="kk-KZ" sz="2200" b="1" u="sng" dirty="0" smtClean="0">
                <a:solidFill>
                  <a:srgbClr val="FF0000"/>
                </a:solidFill>
                <a:latin typeface="Segoe Print" panose="02000600000000000000" pitchFamily="2" charset="0"/>
              </a:rPr>
              <a:t>ІІІ. Эпикард</a:t>
            </a:r>
            <a:r>
              <a:rPr lang="kk-KZ" sz="2200" dirty="0" smtClean="0">
                <a:latin typeface="Segoe Print" panose="02000600000000000000" pitchFamily="2" charset="0"/>
              </a:rPr>
              <a:t>-жүрекшенің сыртқы қабаты. Жұқа дәнекер тінді қабатпен қапталған. Құрамында сірлі клеткалар бар. Олар перикардтың қуыстығына сірлі сұйықтық бөледі.</a:t>
            </a:r>
          </a:p>
          <a:p>
            <a:r>
              <a:rPr lang="kk-KZ" sz="2200" b="1" i="1" dirty="0" smtClean="0">
                <a:solidFill>
                  <a:srgbClr val="FF0000"/>
                </a:solidFill>
                <a:latin typeface="Segoe Print" panose="02000600000000000000" pitchFamily="2" charset="0"/>
              </a:rPr>
              <a:t>Перикард- </a:t>
            </a:r>
            <a:r>
              <a:rPr lang="kk-KZ" sz="2200" dirty="0" smtClean="0">
                <a:latin typeface="Segoe Print" panose="02000600000000000000" pitchFamily="2" charset="0"/>
              </a:rPr>
              <a:t>жүрек қабы. Тұйық, сірлі қап. 2 қабаттан тұрады:         а) Сыртқы фиброзды қабат </a:t>
            </a:r>
          </a:p>
          <a:p>
            <a:pPr marL="68580" indent="0">
              <a:buNone/>
            </a:pPr>
            <a:r>
              <a:rPr lang="kk-KZ" sz="2200" dirty="0" smtClean="0">
                <a:latin typeface="Segoe Print" panose="02000600000000000000" pitchFamily="2" charset="0"/>
              </a:rPr>
              <a:t>                       б) Ішкі висцеральді қабат</a:t>
            </a:r>
            <a:endParaRPr lang="ru-RU" sz="2200" dirty="0">
              <a:latin typeface="Segoe Print" panose="02000600000000000000"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46690"/>
            <a:ext cx="38766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79176"/>
            <a:ext cx="3744416"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348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454304854"/>
              </p:ext>
            </p:extLst>
          </p:nvPr>
        </p:nvGraphicFramePr>
        <p:xfrm>
          <a:off x="0" y="476672"/>
          <a:ext cx="9144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584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31326"/>
            <a:ext cx="8496944"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kk-KZ" sz="3200" b="1" cap="none" spc="0" dirty="0" smtClean="0">
                <a:ln w="50800"/>
                <a:solidFill>
                  <a:schemeClr val="bg1">
                    <a:shade val="50000"/>
                  </a:schemeClr>
                </a:solidFill>
                <a:effectLst/>
                <a:latin typeface="Times New Roman" pitchFamily="18" charset="0"/>
                <a:cs typeface="Times New Roman" pitchFamily="18" charset="0"/>
              </a:rPr>
              <a:t>Эндокард өсінділері жүрек қақпақшаларын түзеді, 2 түрлі қақпақша болады:</a:t>
            </a:r>
            <a:endParaRPr lang="ru-RU" sz="3200" b="1" cap="none" spc="0" dirty="0">
              <a:ln w="50800"/>
              <a:solidFill>
                <a:schemeClr val="bg1">
                  <a:shade val="50000"/>
                </a:schemeClr>
              </a:solidFill>
              <a:effectLst/>
              <a:latin typeface="Times New Roman" pitchFamily="18" charset="0"/>
              <a:cs typeface="Times New Roman" pitchFamily="18" charset="0"/>
            </a:endParaRPr>
          </a:p>
        </p:txBody>
      </p:sp>
      <p:cxnSp>
        <p:nvCxnSpPr>
          <p:cNvPr id="4" name="Прямая со стрелкой 3"/>
          <p:cNvCxnSpPr/>
          <p:nvPr/>
        </p:nvCxnSpPr>
        <p:spPr>
          <a:xfrm flipH="1">
            <a:off x="2123728" y="1208544"/>
            <a:ext cx="576064" cy="1284352"/>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0" y="2492896"/>
            <a:ext cx="4572000" cy="42484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kk-KZ" sz="2400" dirty="0" smtClean="0">
                <a:latin typeface="Times New Roman" pitchFamily="18" charset="0"/>
                <a:cs typeface="Times New Roman" pitchFamily="18" charset="0"/>
              </a:rPr>
              <a:t>1)Жармалы  қақпақша:</a:t>
            </a:r>
          </a:p>
          <a:p>
            <a:r>
              <a:rPr lang="kk-KZ" sz="2400" dirty="0" smtClean="0">
                <a:latin typeface="Times New Roman" pitchFamily="18" charset="0"/>
                <a:cs typeface="Times New Roman" pitchFamily="18" charset="0"/>
              </a:rPr>
              <a:t>а)Үш жармалы қақпақша- оң жақ жүрекше-қарынша аралығында орналасқан:</a:t>
            </a:r>
          </a:p>
          <a:p>
            <a:r>
              <a:rPr lang="kk-KZ" sz="2400" dirty="0" smtClean="0">
                <a:latin typeface="Times New Roman" pitchFamily="18" charset="0"/>
                <a:cs typeface="Times New Roman" pitchFamily="18" charset="0"/>
              </a:rPr>
              <a:t>б)Қос жармалы қақпақша-сол жақ жүрекше-қарынша аралығында орналасқан. </a:t>
            </a:r>
            <a:endParaRPr lang="kk-KZ" sz="2400" dirty="0">
              <a:latin typeface="Times New Roman" pitchFamily="18" charset="0"/>
              <a:cs typeface="Times New Roman" pitchFamily="18" charset="0"/>
            </a:endParaRPr>
          </a:p>
          <a:p>
            <a:r>
              <a:rPr lang="kk-KZ" sz="2400" dirty="0" smtClean="0">
                <a:latin typeface="Times New Roman" pitchFamily="18" charset="0"/>
                <a:cs typeface="Times New Roman" pitchFamily="18" charset="0"/>
              </a:rPr>
              <a:t>Жармалы қақпақшалардың дөңес беті жүрекшеге қарайды да, сіңіп жіпшелері арқылы қарыншадағы емізікті еттерге барып бекиді.</a:t>
            </a:r>
            <a:endParaRPr lang="ru-RU" sz="2400" dirty="0">
              <a:latin typeface="Times New Roman" pitchFamily="18" charset="0"/>
              <a:cs typeface="Times New Roman" pitchFamily="18" charset="0"/>
            </a:endParaRPr>
          </a:p>
        </p:txBody>
      </p:sp>
      <p:cxnSp>
        <p:nvCxnSpPr>
          <p:cNvPr id="7" name="Прямая со стрелкой 6"/>
          <p:cNvCxnSpPr/>
          <p:nvPr/>
        </p:nvCxnSpPr>
        <p:spPr>
          <a:xfrm>
            <a:off x="6372200" y="1208544"/>
            <a:ext cx="936104" cy="1284352"/>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788024" y="2492896"/>
            <a:ext cx="4355976" cy="42484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kk-KZ" sz="2700" dirty="0" smtClean="0">
                <a:latin typeface="Times New Roman" pitchFamily="18" charset="0"/>
                <a:cs typeface="Times New Roman" pitchFamily="18" charset="0"/>
              </a:rPr>
              <a:t>2) Айшық қақпақшалар- ірі қан тамырлардың ашылар жерінде орналасқан. Дөңес беттері төмен қарыншаға қарай орналасқвн, 3 қалтадан түзілген:</a:t>
            </a:r>
          </a:p>
          <a:p>
            <a:r>
              <a:rPr lang="kk-KZ" sz="2700" dirty="0" smtClean="0">
                <a:latin typeface="Times New Roman" pitchFamily="18" charset="0"/>
                <a:cs typeface="Times New Roman" pitchFamily="18" charset="0"/>
              </a:rPr>
              <a:t>а)Өкпе сабауының қақпақшасы</a:t>
            </a:r>
          </a:p>
          <a:p>
            <a:r>
              <a:rPr lang="kk-KZ" sz="2700" dirty="0" smtClean="0">
                <a:latin typeface="Times New Roman" pitchFamily="18" charset="0"/>
                <a:cs typeface="Times New Roman" pitchFamily="18" charset="0"/>
              </a:rPr>
              <a:t>б)Қолқа қақпақшасы болады.</a:t>
            </a:r>
            <a:endParaRPr lang="ru-RU" sz="2700" dirty="0">
              <a:latin typeface="Times New Roman" pitchFamily="18" charset="0"/>
              <a:cs typeface="Times New Roman" pitchFamily="18" charset="0"/>
            </a:endParaRPr>
          </a:p>
        </p:txBody>
      </p:sp>
    </p:spTree>
    <p:extLst>
      <p:ext uri="{BB962C8B-B14F-4D97-AF65-F5344CB8AC3E}">
        <p14:creationId xmlns:p14="http://schemas.microsoft.com/office/powerpoint/2010/main" val="131796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normAutofit/>
          </a:bodyPr>
          <a:lstStyle/>
          <a:p>
            <a:pPr algn="ctr"/>
            <a:r>
              <a:rPr lang="kk-KZ" sz="6000" dirty="0" smtClean="0">
                <a:solidFill>
                  <a:srgbClr val="C00000"/>
                </a:solidFill>
                <a:latin typeface="Times New Roman" pitchFamily="18" charset="0"/>
                <a:cs typeface="Times New Roman" pitchFamily="18" charset="0"/>
              </a:rPr>
              <a:t>Қызметі.</a:t>
            </a:r>
            <a:endParaRPr lang="ru-RU" sz="6000"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107504" y="1124744"/>
            <a:ext cx="8928992" cy="5544616"/>
          </a:xfrm>
        </p:spPr>
        <p:txBody>
          <a:bodyPr>
            <a:normAutofit/>
          </a:bodyPr>
          <a:lstStyle/>
          <a:p>
            <a:r>
              <a:rPr lang="ru-RU" sz="2400" dirty="0" err="1">
                <a:latin typeface="Times New Roman" pitchFamily="18" charset="0"/>
                <a:cs typeface="Times New Roman" pitchFamily="18" charset="0"/>
              </a:rPr>
              <a:t>Тамырлар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атқаратын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қызметіне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морфологиялық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құрылысына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айналу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жүйесінің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тамырлары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лимфа </a:t>
            </a:r>
            <a:r>
              <a:rPr lang="ru-RU" sz="2400" dirty="0" err="1">
                <a:latin typeface="Times New Roman" pitchFamily="18" charset="0"/>
                <a:cs typeface="Times New Roman" pitchFamily="18" charset="0"/>
              </a:rPr>
              <a:t>айналу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жүйесінің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тамырлары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топқа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бөлінеді</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Қан</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лимфаның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денеде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үздіксіз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айналыста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болуын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қамтамасыз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Мүшелердің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гуморальдық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реттейді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ішкі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секрпеция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бездерінің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сөлін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немесе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гормонын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мүшелерге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жеткізіп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жалпы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дененің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қызметіне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әсер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Оттегін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жасушаларға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олардан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көмірқышқыл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газын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өкпеге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тасымалдайды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Тіршілік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нәтижесінде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пайда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заттарды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сыртқа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шығарады</a:t>
            </a:r>
            <a:r>
              <a:rPr lang="ru-RU" sz="2400" dirty="0">
                <a:latin typeface="Times New Roman" pitchFamily="18" charset="0"/>
                <a:cs typeface="Times New Roman" pitchFamily="18" charset="0"/>
              </a:rPr>
              <a:t> (мочевина, </a:t>
            </a:r>
            <a:r>
              <a:rPr lang="ru-RU" sz="2400" dirty="0" err="1">
                <a:latin typeface="Times New Roman" pitchFamily="18" charset="0"/>
                <a:cs typeface="Times New Roman" pitchFamily="18" charset="0"/>
              </a:rPr>
              <a:t>қандық</a:t>
            </a:r>
            <a:r>
              <a:rPr lang="ru-RU" sz="2400" dirty="0">
                <a:latin typeface="Times New Roman" pitchFamily="18" charset="0"/>
                <a:cs typeface="Times New Roman" pitchFamily="18" charset="0"/>
              </a:rPr>
              <a:t> азот, </a:t>
            </a:r>
            <a:r>
              <a:rPr lang="ru-RU" sz="2400" dirty="0" err="1">
                <a:latin typeface="Times New Roman" pitchFamily="18" charset="0"/>
                <a:cs typeface="Times New Roman" pitchFamily="18" charset="0"/>
              </a:rPr>
              <a:t>т.б</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Жылудың</a:t>
            </a:r>
            <a:r>
              <a:rPr lang="ru-RU" sz="2400" dirty="0">
                <a:latin typeface="Times New Roman" pitchFamily="18" charset="0"/>
                <a:cs typeface="Times New Roman" pitchFamily="18" charset="0"/>
              </a:rPr>
              <a:t> , су мен </a:t>
            </a:r>
            <a:r>
              <a:rPr lang="ru-RU" sz="2400" dirty="0" err="1">
                <a:latin typeface="Times New Roman" pitchFamily="18" charset="0"/>
                <a:cs typeface="Times New Roman" pitchFamily="18" charset="0"/>
              </a:rPr>
              <a:t>минералды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тұздардың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денедегі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тұрақтылығын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сақтайды</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Қорғаныс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қызметін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атқарады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1982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9524" y="19739"/>
            <a:ext cx="7288512" cy="1261884"/>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Миокард-</a:t>
            </a: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a:t>
            </a:r>
            <a:r>
              <a:rPr lang="ru-RU"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өлденең</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жолақты</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бұлшық</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еттен</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түзілген</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ол</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кардиомиоциттен</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тұрады</a:t>
            </a:r>
            <a:r>
              <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p:txBody>
      </p:sp>
      <p:graphicFrame>
        <p:nvGraphicFramePr>
          <p:cNvPr id="5" name="Схема 4"/>
          <p:cNvGraphicFramePr/>
          <p:nvPr>
            <p:extLst>
              <p:ext uri="{D42A27DB-BD31-4B8C-83A1-F6EECF244321}">
                <p14:modId xmlns:p14="http://schemas.microsoft.com/office/powerpoint/2010/main" val="3075052716"/>
              </p:ext>
            </p:extLst>
          </p:nvPr>
        </p:nvGraphicFramePr>
        <p:xfrm>
          <a:off x="323528" y="1397000"/>
          <a:ext cx="8640960"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54750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5" y="0"/>
            <a:ext cx="91222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8860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260648"/>
            <a:ext cx="8106694" cy="2862322"/>
          </a:xfrm>
          <a:prstGeom prst="rect">
            <a:avLst/>
          </a:prstGeom>
          <a:noFill/>
        </p:spPr>
        <p:txBody>
          <a:bodyPr wrap="square" lIns="91440" tIns="45720" rIns="91440" bIns="45720">
            <a:spAutoFit/>
          </a:bodyPr>
          <a:lstStyle/>
          <a:p>
            <a:pPr algn="ctr"/>
            <a:r>
              <a:rPr lang="ru-RU" sz="3600" b="1" cap="none" spc="0"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Эпикард</a:t>
            </a: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жүректің</a:t>
            </a: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сыртқы</a:t>
            </a: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қабаты</a:t>
            </a: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Жұқа</a:t>
            </a: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дәнекер</a:t>
            </a: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тіннен</a:t>
            </a: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тұрады.Құрамында</a:t>
            </a:r>
            <a:r>
              <a:rPr lang="ru-RU"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арнайы</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сірлі</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клеткалар</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болады.Олар</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перикард </a:t>
            </a:r>
            <a:r>
              <a:rPr lang="ru-RU"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қуыстығына</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сірлі</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ылғал</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бөледі.</a:t>
            </a:r>
            <a:endParaRPr lang="ru-RU"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81833783"/>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88640"/>
            <a:ext cx="745232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Перикард-жүрек қабы.2 қабатшадан тұрады:</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2581866457"/>
              </p:ext>
            </p:extLst>
          </p:nvPr>
        </p:nvGraphicFramePr>
        <p:xfrm>
          <a:off x="102182" y="1758300"/>
          <a:ext cx="8934313" cy="509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258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2214554"/>
            <a:ext cx="7500991" cy="1569660"/>
          </a:xfrm>
          <a:prstGeom prst="rect">
            <a:avLst/>
          </a:prstGeom>
        </p:spPr>
        <p:txBody>
          <a:bodyPr wrap="square">
            <a:spAutoFit/>
          </a:bodyPr>
          <a:lstStyle/>
          <a:p>
            <a:r>
              <a:rPr lang="kk-KZ" sz="4800" b="1" dirty="0" smtClean="0">
                <a:solidFill>
                  <a:srgbClr val="7030A0"/>
                </a:solidFill>
                <a:latin typeface="Times New Roman" pitchFamily="18" charset="0"/>
                <a:cs typeface="Times New Roman" pitchFamily="18" charset="0"/>
              </a:rPr>
              <a:t>НАЗАРЛАРЫҢЫЗҒА             РАХМЕТ.</a:t>
            </a:r>
            <a:endParaRPr lang="ru-RU" sz="48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5262979"/>
          </a:xfrm>
          <a:prstGeom prst="rect">
            <a:avLst/>
          </a:prstGeom>
        </p:spPr>
        <p:txBody>
          <a:bodyPr wrap="square">
            <a:spAutoFit/>
          </a:bodyPr>
          <a:lstStyle/>
          <a:p>
            <a:r>
              <a:rPr lang="ru-RU" sz="4800" dirty="0" err="1">
                <a:latin typeface="Times New Roman" pitchFamily="18" charset="0"/>
                <a:cs typeface="Times New Roman" pitchFamily="18" charset="0"/>
              </a:rPr>
              <a:t>Қантамырлар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ағзаны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түгелдей</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торлап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жатады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Қантамырлар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hlinkClick r:id="rId2" tooltip="Артерия"/>
              </a:rPr>
              <a:t>артериялар</a:t>
            </a:r>
            <a:r>
              <a:rPr lang="ru-RU" sz="4800" dirty="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r>
              <a:rPr lang="ru-RU" sz="4800" dirty="0" smtClean="0">
                <a:latin typeface="Times New Roman" pitchFamily="18" charset="0"/>
                <a:cs typeface="Times New Roman" pitchFamily="18" charset="0"/>
              </a:rPr>
              <a:t>(</a:t>
            </a:r>
            <a:r>
              <a:rPr lang="ru-RU" sz="4800" dirty="0" err="1">
                <a:latin typeface="Times New Roman" pitchFamily="18" charset="0"/>
                <a:cs typeface="Times New Roman" pitchFamily="18" charset="0"/>
              </a:rPr>
              <a:t>салатамырлар</a:t>
            </a:r>
            <a:r>
              <a:rPr lang="ru-RU" sz="4800" dirty="0">
                <a:latin typeface="Times New Roman" pitchFamily="18" charset="0"/>
                <a:cs typeface="Times New Roman" pitchFamily="18" charset="0"/>
              </a:rPr>
              <a:t>), </a:t>
            </a:r>
            <a:r>
              <a:rPr lang="ru-RU" sz="4800" dirty="0" err="1" smtClean="0">
                <a:latin typeface="Times New Roman" pitchFamily="18" charset="0"/>
                <a:cs typeface="Times New Roman" pitchFamily="18" charset="0"/>
                <a:hlinkClick r:id="rId3" tooltip="Вена"/>
              </a:rPr>
              <a:t>веналар</a:t>
            </a:r>
            <a:endParaRPr lang="ru-RU" sz="4800" dirty="0" smtClean="0">
              <a:latin typeface="Times New Roman" pitchFamily="18" charset="0"/>
              <a:cs typeface="Times New Roman" pitchFamily="18" charset="0"/>
            </a:endParaRPr>
          </a:p>
          <a:p>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көктамырлар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және</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hlinkClick r:id="rId4" tooltip="Капилляр"/>
              </a:rPr>
              <a:t>капиллярлар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қылтамырлар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деп</a:t>
            </a:r>
            <a:r>
              <a:rPr lang="ru-RU" sz="4800" dirty="0">
                <a:latin typeface="Times New Roman" pitchFamily="18" charset="0"/>
                <a:cs typeface="Times New Roman" pitchFamily="18" charset="0"/>
              </a:rPr>
              <a:t> 3 </a:t>
            </a:r>
            <a:r>
              <a:rPr lang="ru-RU" sz="4800" dirty="0" err="1">
                <a:latin typeface="Times New Roman" pitchFamily="18" charset="0"/>
                <a:cs typeface="Times New Roman" pitchFamily="18" charset="0"/>
              </a:rPr>
              <a:t>топқа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бөлінеді</a:t>
            </a:r>
            <a:r>
              <a:rPr lang="ru-RU" sz="4800" dirty="0">
                <a:latin typeface="Times New Roman" pitchFamily="18" charset="0"/>
                <a:cs typeface="Times New Roman" pitchFamily="18" charset="0"/>
              </a:rPr>
              <a:t>.</a:t>
            </a:r>
          </a:p>
        </p:txBody>
      </p:sp>
    </p:spTree>
    <p:extLst>
      <p:ext uri="{BB962C8B-B14F-4D97-AF65-F5344CB8AC3E}">
        <p14:creationId xmlns:p14="http://schemas.microsoft.com/office/powerpoint/2010/main" val="18547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56792"/>
          </a:xfrm>
        </p:spPr>
        <p:txBody>
          <a:bodyPr>
            <a:normAutofit fontScale="90000"/>
          </a:bodyPr>
          <a:lstStyle/>
          <a:p>
            <a:pPr algn="ctr"/>
            <a:r>
              <a:rPr lang="kk-KZ" dirty="0" smtClean="0">
                <a:solidFill>
                  <a:srgbClr val="C00000"/>
                </a:solidFill>
                <a:latin typeface="Times New Roman" pitchFamily="18" charset="0"/>
                <a:cs typeface="Times New Roman" pitchFamily="18" charset="0"/>
              </a:rPr>
              <a:t>Артериялар </a:t>
            </a:r>
            <a:r>
              <a:rPr lang="ru-RU" dirty="0" err="1">
                <a:solidFill>
                  <a:srgbClr val="C00000"/>
                </a:solidFill>
              </a:rPr>
              <a:t>қантамырлары</a:t>
            </a:r>
            <a:r>
              <a:rPr lang="ru-RU" dirty="0">
                <a:solidFill>
                  <a:srgbClr val="C00000"/>
                </a:solidFill>
              </a:rPr>
              <a:t/>
            </a:r>
            <a:br>
              <a:rPr lang="ru-RU" dirty="0">
                <a:solidFill>
                  <a:srgbClr val="C00000"/>
                </a:solidFill>
              </a:rPr>
            </a:b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107504" y="1196752"/>
            <a:ext cx="8856984" cy="5544616"/>
          </a:xfrm>
        </p:spPr>
        <p:txBody>
          <a:bodyPr>
            <a:normAutofit/>
          </a:bodyPr>
          <a:lstStyle/>
          <a:p>
            <a:r>
              <a:rPr lang="ru-RU" sz="2800" b="1" i="1" dirty="0">
                <a:latin typeface="Times New Roman" pitchFamily="18" charset="0"/>
                <a:cs typeface="Times New Roman" pitchFamily="18" charset="0"/>
              </a:rPr>
              <a:t>Артерия </a:t>
            </a:r>
            <a:r>
              <a:rPr lang="ru-RU" sz="2800" b="1" i="1" dirty="0" err="1">
                <a:latin typeface="Times New Roman" pitchFamily="18" charset="0"/>
                <a:cs typeface="Times New Roman" pitchFamily="18" charset="0"/>
              </a:rPr>
              <a:t>қантамырлары</a:t>
            </a:r>
            <a:r>
              <a:rPr lang="ru-RU" sz="2800" dirty="0">
                <a:latin typeface="Times New Roman" pitchFamily="18" charset="0"/>
                <a:cs typeface="Times New Roman" pitchFamily="18" charset="0"/>
              </a:rPr>
              <a:t> (</a:t>
            </a:r>
            <a:r>
              <a:rPr lang="ru-RU" sz="2800" dirty="0">
                <a:latin typeface="Times New Roman" pitchFamily="18" charset="0"/>
                <a:cs typeface="Times New Roman" pitchFamily="18" charset="0"/>
                <a:hlinkClick r:id="rId2" tooltip="Грек тілі"/>
              </a:rPr>
              <a:t>гр.</a:t>
            </a:r>
            <a:r>
              <a:rPr lang="ru-RU"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arteria</a:t>
            </a:r>
            <a:r>
              <a:rPr lang="en-US"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қантамыр</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қанды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жүректен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мүшелер</a:t>
            </a:r>
            <a:r>
              <a:rPr lang="ru-RU" sz="2800" dirty="0">
                <a:latin typeface="Times New Roman" pitchFamily="18" charset="0"/>
                <a:cs typeface="Times New Roman" pitchFamily="18" charset="0"/>
              </a:rPr>
              <a:t> мен </a:t>
            </a:r>
            <a:r>
              <a:rPr lang="ru-RU" sz="2800" dirty="0" err="1">
                <a:latin typeface="Times New Roman" pitchFamily="18" charset="0"/>
                <a:cs typeface="Times New Roman" pitchFamily="18" charset="0"/>
              </a:rPr>
              <a:t>ұлпаларга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тарататын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қантамырлар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тобы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Жүректен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шығатын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ірі</a:t>
            </a:r>
            <a:r>
              <a:rPr lang="ru-RU" sz="2800" dirty="0">
                <a:latin typeface="Times New Roman" pitchFamily="18" charset="0"/>
                <a:cs typeface="Times New Roman" pitchFamily="18" charset="0"/>
              </a:rPr>
              <a:t> артерия </a:t>
            </a:r>
            <a:r>
              <a:rPr lang="ru-RU" sz="2800" dirty="0" err="1">
                <a:latin typeface="Times New Roman" pitchFamily="18" charset="0"/>
                <a:cs typeface="Times New Roman" pitchFamily="18" charset="0"/>
              </a:rPr>
              <a:t>қантамыры</a:t>
            </a:r>
            <a:r>
              <a:rPr lang="ru-RU" sz="2800" dirty="0">
                <a:latin typeface="Times New Roman" pitchFamily="18" charset="0"/>
                <a:cs typeface="Times New Roman" pitchFamily="18" charset="0"/>
              </a:rPr>
              <a:t> бар. </a:t>
            </a:r>
            <a:r>
              <a:rPr lang="ru-RU" sz="2800" dirty="0" err="1">
                <a:latin typeface="Times New Roman" pitchFamily="18" charset="0"/>
                <a:cs typeface="Times New Roman" pitchFamily="18" charset="0"/>
              </a:rPr>
              <a:t>Оң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қарыншадан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басталатын</a:t>
            </a:r>
            <a:r>
              <a:rPr lang="ru-RU" sz="2800" dirty="0">
                <a:latin typeface="Times New Roman" pitchFamily="18" charset="0"/>
                <a:cs typeface="Times New Roman" pitchFamily="18" charset="0"/>
              </a:rPr>
              <a:t> - </a:t>
            </a:r>
            <a:r>
              <a:rPr lang="ru-RU" sz="2800" i="1" dirty="0" err="1">
                <a:latin typeface="Times New Roman" pitchFamily="18" charset="0"/>
                <a:cs typeface="Times New Roman" pitchFamily="18" charset="0"/>
              </a:rPr>
              <a:t>өкпе</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артериясының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ішінде</a:t>
            </a:r>
            <a:r>
              <a:rPr lang="ru-RU" sz="2800" dirty="0">
                <a:latin typeface="Times New Roman" pitchFamily="18" charset="0"/>
                <a:cs typeface="Times New Roman" pitchFamily="18" charset="0"/>
              </a:rPr>
              <a:t> </a:t>
            </a:r>
            <a:r>
              <a:rPr lang="ru-RU" sz="2800" dirty="0">
                <a:latin typeface="Times New Roman" pitchFamily="18" charset="0"/>
                <a:cs typeface="Times New Roman" pitchFamily="18" charset="0"/>
                <a:hlinkClick r:id="rId3" tooltip="Вена"/>
              </a:rPr>
              <a:t>вена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болады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Сол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қарыншадан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басталатын</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қолқа</a:t>
            </a:r>
            <a:r>
              <a:rPr lang="ru-RU" sz="2800" dirty="0">
                <a:latin typeface="Times New Roman" pitchFamily="18" charset="0"/>
                <a:cs typeface="Times New Roman" pitchFamily="18" charset="0"/>
              </a:rPr>
              <a:t> (аорта) </a:t>
            </a:r>
            <a:r>
              <a:rPr lang="ru-RU" sz="2800" dirty="0" err="1">
                <a:latin typeface="Times New Roman" pitchFamily="18" charset="0"/>
                <a:cs typeface="Times New Roman" pitchFamily="18" charset="0"/>
              </a:rPr>
              <a:t>тамырының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ішінде</a:t>
            </a:r>
            <a:r>
              <a:rPr lang="ru-RU" sz="2800" dirty="0">
                <a:latin typeface="Times New Roman" pitchFamily="18" charset="0"/>
                <a:cs typeface="Times New Roman" pitchFamily="18" charset="0"/>
              </a:rPr>
              <a:t> </a:t>
            </a:r>
            <a:r>
              <a:rPr lang="ru-RU" sz="2800" dirty="0">
                <a:latin typeface="Times New Roman" pitchFamily="18" charset="0"/>
                <a:cs typeface="Times New Roman" pitchFamily="18" charset="0"/>
                <a:hlinkClick r:id="rId4" tooltip="Артерия"/>
              </a:rPr>
              <a:t>артерия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Артериялардың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қабырғасы</a:t>
            </a:r>
            <a:r>
              <a:rPr lang="ru-RU" sz="2800" dirty="0">
                <a:latin typeface="Times New Roman" pitchFamily="18" charset="0"/>
                <a:cs typeface="Times New Roman" pitchFamily="18" charset="0"/>
              </a:rPr>
              <a:t> 3 </a:t>
            </a:r>
            <a:r>
              <a:rPr lang="ru-RU" sz="2800" dirty="0" err="1">
                <a:latin typeface="Times New Roman" pitchFamily="18" charset="0"/>
                <a:cs typeface="Times New Roman" pitchFamily="18" charset="0"/>
              </a:rPr>
              <a:t>кабаттан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тұрады</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сыртқы</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қабаты</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дәнекер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ұлпасынан</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ортаңғы</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қабаты</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бұлшықет</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ұлпасынан</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ішкі</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қабаты</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жалпақ</a:t>
            </a:r>
            <a:r>
              <a:rPr lang="ru-RU" sz="2800" dirty="0">
                <a:latin typeface="Times New Roman" pitchFamily="18" charset="0"/>
                <a:cs typeface="Times New Roman" pitchFamily="18" charset="0"/>
              </a:rPr>
              <a:t> </a:t>
            </a:r>
            <a:r>
              <a:rPr lang="ru-RU" sz="2800" dirty="0">
                <a:latin typeface="Times New Roman" pitchFamily="18" charset="0"/>
                <a:cs typeface="Times New Roman" pitchFamily="18" charset="0"/>
                <a:hlinkClick r:id="rId5" tooltip="Эпителий"/>
              </a:rPr>
              <a:t>эпителий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жасушаларынан</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түзілген</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731188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28"/>
          </a:xfrm>
        </p:spPr>
        <p:style>
          <a:lnRef idx="1">
            <a:schemeClr val="accent2"/>
          </a:lnRef>
          <a:fillRef idx="3">
            <a:schemeClr val="accent2"/>
          </a:fillRef>
          <a:effectRef idx="2">
            <a:schemeClr val="accent2"/>
          </a:effectRef>
          <a:fontRef idx="minor">
            <a:schemeClr val="lt1"/>
          </a:fontRef>
        </p:style>
        <p:txBody>
          <a:bodyPr>
            <a:normAutofit/>
          </a:bodyPr>
          <a:lstStyle/>
          <a:p>
            <a:r>
              <a:rPr lang="kk-KZ" sz="5400" b="1" i="1" dirty="0" smtClean="0">
                <a:latin typeface="Times New Roman" pitchFamily="18" charset="0"/>
                <a:cs typeface="Times New Roman" pitchFamily="18" charset="0"/>
              </a:rPr>
              <a:t>Артерия</a:t>
            </a:r>
            <a:endParaRPr lang="ru-RU" sz="5400" b="1" i="1" dirty="0">
              <a:latin typeface="Times New Roman" pitchFamily="18" charset="0"/>
              <a:cs typeface="Times New Roman" pitchFamily="18" charset="0"/>
            </a:endParaRPr>
          </a:p>
        </p:txBody>
      </p:sp>
      <p:sp>
        <p:nvSpPr>
          <p:cNvPr id="3" name="Содержимое 2"/>
          <p:cNvSpPr>
            <a:spLocks noGrp="1"/>
          </p:cNvSpPr>
          <p:nvPr>
            <p:ph idx="1"/>
          </p:nvPr>
        </p:nvSpPr>
        <p:spPr>
          <a:xfrm>
            <a:off x="0" y="1214422"/>
            <a:ext cx="5429256" cy="5643578"/>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just"/>
            <a:r>
              <a:rPr lang="kk-KZ" dirty="0" smtClean="0">
                <a:latin typeface="Times New Roman" pitchFamily="18" charset="0"/>
                <a:cs typeface="Times New Roman" pitchFamily="18" charset="0"/>
              </a:rPr>
              <a:t>Артериалды арнаның қабырғалары веноздыға қарағанда туылу кезінде 3 қабықшасы болады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сыртқы,ортаңғы,ішкі</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.Перифериялық қарсыласу, АҚ және қан ағысының жылдамдығы сау балаларда алғашқы жылдары ересек адамдарға қарағанда аз болады. Есейе келе артериялардың ұзындығы және қабырғаларының қалыңдығы, диаметрі,шеңбері ұлғаяды.Осылайша, жоғары көтерілуші аорта көлемі жаңа туған нәрестелерде 23 мм- тан 12 жастағы балаларда 107 мм-қа көбейеді. Бұл жүрек мөлшерінің үлкеюімен және жүректің шығарылу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выброс</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көлемінің үлкеюімен байланысты. Оның қабырғасының қалыңдығы 13 жасқа дейін қалыңдайды.</a:t>
            </a:r>
            <a:endParaRPr lang="ru-RU" dirty="0">
              <a:latin typeface="Times New Roman" pitchFamily="18" charset="0"/>
              <a:cs typeface="Times New Roman" pitchFamily="18" charset="0"/>
            </a:endParaRPr>
          </a:p>
        </p:txBody>
      </p:sp>
      <p:pic>
        <p:nvPicPr>
          <p:cNvPr id="14338" name="Picture 2" descr="http://900igr.net/datai/meditsina/Zabolevanija-dykhatelnoj-sistemy/0008-007-Prosledite-put-molekuly-kisloroda.png"/>
          <p:cNvPicPr>
            <a:picLocks noChangeAspect="1" noChangeArrowheads="1"/>
          </p:cNvPicPr>
          <p:nvPr/>
        </p:nvPicPr>
        <p:blipFill>
          <a:blip r:embed="rId2"/>
          <a:srcRect/>
          <a:stretch>
            <a:fillRect/>
          </a:stretch>
        </p:blipFill>
        <p:spPr bwMode="auto">
          <a:xfrm>
            <a:off x="5429256" y="1214422"/>
            <a:ext cx="3714744" cy="564357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2776"/>
          </a:xfrm>
        </p:spPr>
        <p:txBody>
          <a:bodyPr>
            <a:normAutofit fontScale="90000"/>
          </a:bodyPr>
          <a:lstStyle/>
          <a:p>
            <a:pPr algn="ctr"/>
            <a:r>
              <a:rPr lang="ru-RU" dirty="0">
                <a:solidFill>
                  <a:srgbClr val="C00000"/>
                </a:solidFill>
              </a:rPr>
              <a:t>Вена </a:t>
            </a:r>
            <a:r>
              <a:rPr lang="ru-RU" dirty="0" err="1">
                <a:solidFill>
                  <a:srgbClr val="C00000"/>
                </a:solidFill>
              </a:rPr>
              <a:t>қантамырлары</a:t>
            </a:r>
            <a:r>
              <a:rPr lang="ru-RU" dirty="0">
                <a:solidFill>
                  <a:srgbClr val="C00000"/>
                </a:solidFill>
              </a:rPr>
              <a:t/>
            </a:r>
            <a:br>
              <a:rPr lang="ru-RU" dirty="0">
                <a:solidFill>
                  <a:srgbClr val="C00000"/>
                </a:solidFill>
              </a:rPr>
            </a:br>
            <a:endParaRPr lang="ru-RU" dirty="0">
              <a:solidFill>
                <a:srgbClr val="C00000"/>
              </a:solidFill>
            </a:endParaRPr>
          </a:p>
        </p:txBody>
      </p:sp>
      <p:sp>
        <p:nvSpPr>
          <p:cNvPr id="3" name="Объект 2"/>
          <p:cNvSpPr>
            <a:spLocks noGrp="1"/>
          </p:cNvSpPr>
          <p:nvPr>
            <p:ph idx="1"/>
          </p:nvPr>
        </p:nvSpPr>
        <p:spPr>
          <a:xfrm>
            <a:off x="251520" y="836712"/>
            <a:ext cx="8640960" cy="5904656"/>
          </a:xfrm>
        </p:spPr>
        <p:txBody>
          <a:bodyPr>
            <a:noAutofit/>
          </a:bodyPr>
          <a:lstStyle/>
          <a:p>
            <a:r>
              <a:rPr lang="ru-RU" sz="2800" b="1" i="1" dirty="0">
                <a:latin typeface="Times New Roman" pitchFamily="18" charset="0"/>
                <a:cs typeface="Times New Roman" pitchFamily="18" charset="0"/>
              </a:rPr>
              <a:t>Вена </a:t>
            </a:r>
            <a:r>
              <a:rPr lang="ru-RU" sz="2800" b="1" i="1" dirty="0" err="1">
                <a:latin typeface="Times New Roman" pitchFamily="18" charset="0"/>
                <a:cs typeface="Times New Roman" pitchFamily="18" charset="0"/>
              </a:rPr>
              <a:t>қантамырлары</a:t>
            </a:r>
            <a:r>
              <a:rPr lang="ru-RU" sz="2800" dirty="0">
                <a:latin typeface="Times New Roman" pitchFamily="18" charset="0"/>
                <a:cs typeface="Times New Roman" pitchFamily="18" charset="0"/>
              </a:rPr>
              <a:t> (</a:t>
            </a:r>
            <a:r>
              <a:rPr lang="ru-RU" sz="2800" dirty="0">
                <a:latin typeface="Times New Roman" pitchFamily="18" charset="0"/>
                <a:cs typeface="Times New Roman" pitchFamily="18" charset="0"/>
                <a:hlinkClick r:id="rId2" tooltip="Латын тілі"/>
              </a:rPr>
              <a:t>лат.</a:t>
            </a:r>
            <a:r>
              <a:rPr lang="ru-RU"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vena</a:t>
            </a:r>
            <a:r>
              <a:rPr lang="en-US"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қантамыр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сіңір</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мүшелер</a:t>
            </a:r>
            <a:r>
              <a:rPr lang="ru-RU" sz="2800" dirty="0">
                <a:latin typeface="Times New Roman" pitchFamily="18" charset="0"/>
                <a:cs typeface="Times New Roman" pitchFamily="18" charset="0"/>
              </a:rPr>
              <a:t> мен </a:t>
            </a:r>
            <a:r>
              <a:rPr lang="ru-RU" sz="2800" dirty="0" err="1">
                <a:latin typeface="Times New Roman" pitchFamily="18" charset="0"/>
                <a:cs typeface="Times New Roman" pitchFamily="18" charset="0"/>
              </a:rPr>
              <a:t>ұлпалардан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көмірқышқыл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газына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зат</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алмасу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өнімдеріне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гормондарға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және</a:t>
            </a:r>
            <a:r>
              <a:rPr lang="ru-RU" sz="2800" dirty="0">
                <a:latin typeface="Times New Roman" pitchFamily="18" charset="0"/>
                <a:cs typeface="Times New Roman" pitchFamily="18" charset="0"/>
              </a:rPr>
              <a:t> т. б. </a:t>
            </a:r>
            <a:r>
              <a:rPr lang="ru-RU" sz="2800" dirty="0" err="1">
                <a:latin typeface="Times New Roman" pitchFamily="18" charset="0"/>
                <a:cs typeface="Times New Roman" pitchFamily="18" charset="0"/>
              </a:rPr>
              <a:t>қаныққан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қанды</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жүрекке</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тасымалдайды</a:t>
            </a:r>
            <a:r>
              <a:rPr lang="ru-RU" sz="2800" dirty="0">
                <a:latin typeface="Times New Roman" pitchFamily="18" charset="0"/>
                <a:cs typeface="Times New Roman" pitchFamily="18" charset="0"/>
              </a:rPr>
              <a:t>. </a:t>
            </a:r>
            <a:r>
              <a:rPr lang="ru-RU" sz="2800" dirty="0">
                <a:latin typeface="Times New Roman" pitchFamily="18" charset="0"/>
                <a:cs typeface="Times New Roman" pitchFamily="18" charset="0"/>
                <a:hlinkClick r:id="rId3" tooltip="Артерия"/>
              </a:rPr>
              <a:t>Артерия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қантамырларына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ұксас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веналардың</a:t>
            </a:r>
            <a:r>
              <a:rPr lang="ru-RU" sz="2800" dirty="0">
                <a:latin typeface="Times New Roman" pitchFamily="18" charset="0"/>
                <a:cs typeface="Times New Roman" pitchFamily="18" charset="0"/>
              </a:rPr>
              <a:t> да </a:t>
            </a:r>
            <a:r>
              <a:rPr lang="ru-RU" sz="2800" dirty="0" err="1">
                <a:latin typeface="Times New Roman" pitchFamily="18" charset="0"/>
                <a:cs typeface="Times New Roman" pitchFamily="18" charset="0"/>
              </a:rPr>
              <a:t>кабырғасы</a:t>
            </a:r>
            <a:r>
              <a:rPr lang="ru-RU" sz="2800" dirty="0">
                <a:latin typeface="Times New Roman" pitchFamily="18" charset="0"/>
                <a:cs typeface="Times New Roman" pitchFamily="18" charset="0"/>
              </a:rPr>
              <a:t> 3 </a:t>
            </a:r>
            <a:r>
              <a:rPr lang="ru-RU" sz="2800" dirty="0" err="1">
                <a:latin typeface="Times New Roman" pitchFamily="18" charset="0"/>
                <a:cs typeface="Times New Roman" pitchFamily="18" charset="0"/>
              </a:rPr>
              <a:t>кабаттан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тұрады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Артерияларға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қарағанда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веналардың</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бұлшықет</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қабаты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нашар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жетілгендіктен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қабырғасы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жұка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жұмсак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серпімділігі</a:t>
            </a:r>
            <a:r>
              <a:rPr lang="ru-RU" sz="2800" dirty="0">
                <a:latin typeface="Times New Roman" pitchFamily="18" charset="0"/>
                <a:cs typeface="Times New Roman" pitchFamily="18" charset="0"/>
              </a:rPr>
              <a:t> аз </a:t>
            </a:r>
            <a:r>
              <a:rPr lang="ru-RU" sz="2800" dirty="0" err="1">
                <a:latin typeface="Times New Roman" pitchFamily="18" charset="0"/>
                <a:cs typeface="Times New Roman" pitchFamily="18" charset="0"/>
              </a:rPr>
              <a:t>болады</a:t>
            </a:r>
            <a:r>
              <a:rPr lang="ru-RU" sz="2800" dirty="0">
                <a:latin typeface="Times New Roman" pitchFamily="18" charset="0"/>
                <a:cs typeface="Times New Roman" pitchFamily="18" charset="0"/>
              </a:rPr>
              <a:t>. </a:t>
            </a:r>
            <a:r>
              <a:rPr lang="ru-RU" sz="2800" dirty="0">
                <a:latin typeface="Times New Roman" pitchFamily="18" charset="0"/>
                <a:cs typeface="Times New Roman" pitchFamily="18" charset="0"/>
                <a:hlinkClick r:id="rId4" tooltip="Вена"/>
              </a:rPr>
              <a:t>Вена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қантамырларының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тобы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терінің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астына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жақын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орналасқандықтан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тарамдалған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тамырлар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көзге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айқын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байқалады</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560164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72816"/>
          </a:xfrm>
        </p:spPr>
        <p:txBody>
          <a:bodyPr>
            <a:normAutofit/>
          </a:bodyPr>
          <a:lstStyle/>
          <a:p>
            <a:pPr algn="ctr"/>
            <a:r>
              <a:rPr lang="ru-RU" dirty="0" err="1">
                <a:solidFill>
                  <a:srgbClr val="C00000"/>
                </a:solidFill>
              </a:rPr>
              <a:t>Қылтамырлар</a:t>
            </a:r>
            <a:r>
              <a:rPr lang="ru-RU" dirty="0">
                <a:solidFill>
                  <a:srgbClr val="C00000"/>
                </a:solidFill>
              </a:rPr>
              <a:t/>
            </a:r>
            <a:br>
              <a:rPr lang="ru-RU" dirty="0">
                <a:solidFill>
                  <a:srgbClr val="C00000"/>
                </a:solidFill>
              </a:rPr>
            </a:br>
            <a:endParaRPr lang="ru-RU" dirty="0">
              <a:solidFill>
                <a:srgbClr val="C00000"/>
              </a:solidFill>
            </a:endParaRPr>
          </a:p>
        </p:txBody>
      </p:sp>
      <p:sp>
        <p:nvSpPr>
          <p:cNvPr id="3" name="Объект 2"/>
          <p:cNvSpPr>
            <a:spLocks noGrp="1"/>
          </p:cNvSpPr>
          <p:nvPr>
            <p:ph idx="1"/>
          </p:nvPr>
        </p:nvSpPr>
        <p:spPr>
          <a:xfrm>
            <a:off x="107504" y="836712"/>
            <a:ext cx="8928992" cy="5904656"/>
          </a:xfrm>
        </p:spPr>
        <p:txBody>
          <a:bodyPr>
            <a:noAutofit/>
          </a:bodyPr>
          <a:lstStyle/>
          <a:p>
            <a:r>
              <a:rPr lang="ru-RU" sz="3200" b="1" i="1" dirty="0" err="1">
                <a:latin typeface="Times New Roman" pitchFamily="18" charset="0"/>
                <a:cs typeface="Times New Roman" pitchFamily="18" charset="0"/>
              </a:rPr>
              <a:t>Қ</a:t>
            </a:r>
            <a:r>
              <a:rPr lang="ru-RU" sz="3200" b="1" i="1" dirty="0" err="1" smtClean="0">
                <a:latin typeface="Times New Roman" pitchFamily="18" charset="0"/>
                <a:cs typeface="Times New Roman" pitchFamily="18" charset="0"/>
              </a:rPr>
              <a:t>ылтамырлар</a:t>
            </a:r>
            <a:r>
              <a:rPr lang="ru-RU" sz="3200" dirty="0">
                <a:latin typeface="Times New Roman" pitchFamily="18" charset="0"/>
                <a:cs typeface="Times New Roman" pitchFamily="18" charset="0"/>
              </a:rPr>
              <a:t> (капилляр), </a:t>
            </a:r>
            <a:r>
              <a:rPr lang="ru-RU" sz="3200" dirty="0">
                <a:latin typeface="Times New Roman" pitchFamily="18" charset="0"/>
                <a:cs typeface="Times New Roman" pitchFamily="18" charset="0"/>
                <a:hlinkClick r:id="rId2" tooltip="Латын тілі"/>
              </a:rPr>
              <a:t>лат.</a:t>
            </a:r>
            <a:r>
              <a:rPr lang="ru-RU"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capillaris</a:t>
            </a:r>
            <a:r>
              <a:rPr lang="en-US" sz="3200" dirty="0">
                <a:latin typeface="Times New Roman" pitchFamily="18" charset="0"/>
                <a:cs typeface="Times New Roman" pitchFamily="18" charset="0"/>
              </a:rPr>
              <a:t> - </a:t>
            </a:r>
            <a:r>
              <a:rPr lang="ru-RU" sz="3200" dirty="0" err="1">
                <a:latin typeface="Times New Roman" pitchFamily="18" charset="0"/>
                <a:cs typeface="Times New Roman" pitchFamily="18" charset="0"/>
              </a:rPr>
              <a:t>шаш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тәрізді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қылдай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деген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ұғым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береді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адам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шашынан</a:t>
            </a:r>
            <a:r>
              <a:rPr lang="ru-RU" sz="3200" dirty="0">
                <a:latin typeface="Times New Roman" pitchFamily="18" charset="0"/>
                <a:cs typeface="Times New Roman" pitchFamily="18" charset="0"/>
              </a:rPr>
              <a:t> 50 </a:t>
            </a:r>
            <a:r>
              <a:rPr lang="ru-RU" sz="3200" dirty="0" err="1">
                <a:latin typeface="Times New Roman" pitchFamily="18" charset="0"/>
                <a:cs typeface="Times New Roman" pitchFamily="18" charset="0"/>
              </a:rPr>
              <a:t>есе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жіңішке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Олар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дененің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барлық</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мүшелері</a:t>
            </a:r>
            <a:r>
              <a:rPr lang="ru-RU" sz="3200" dirty="0">
                <a:latin typeface="Times New Roman" pitchFamily="18" charset="0"/>
                <a:cs typeface="Times New Roman" pitchFamily="18" charset="0"/>
              </a:rPr>
              <a:t> мен </a:t>
            </a:r>
            <a:r>
              <a:rPr lang="ru-RU" sz="3200" dirty="0" err="1">
                <a:latin typeface="Times New Roman" pitchFamily="18" charset="0"/>
                <a:cs typeface="Times New Roman" pitchFamily="18" charset="0"/>
              </a:rPr>
              <a:t>ұлпаларын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торлайды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Қылтамырлардың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қабырғасы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өте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жұка</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3" tooltip="Эпителий"/>
              </a:rPr>
              <a:t>эпителий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жасушаларынан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түзілген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бір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қабаттан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тұрады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Онда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өте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баяу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қозғалады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Олардың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жұқа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қабырғалары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арқылы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a:t>
            </a:r>
            <a:r>
              <a:rPr lang="ru-RU" sz="3200" dirty="0">
                <a:latin typeface="Times New Roman" pitchFamily="18" charset="0"/>
                <a:cs typeface="Times New Roman" pitchFamily="18" charset="0"/>
              </a:rPr>
              <a:t> мен </a:t>
            </a:r>
            <a:r>
              <a:rPr lang="ru-RU" sz="3200" dirty="0" err="1">
                <a:latin typeface="Times New Roman" pitchFamily="18" charset="0"/>
                <a:cs typeface="Times New Roman" pitchFamily="18" charset="0"/>
              </a:rPr>
              <a:t>ұлпаның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арасында</a:t>
            </a:r>
            <a:r>
              <a:rPr lang="ru-RU" sz="3200" dirty="0">
                <a:latin typeface="Times New Roman" pitchFamily="18" charset="0"/>
                <a:cs typeface="Times New Roman" pitchFamily="18" charset="0"/>
              </a:rPr>
              <a:t> газ </a:t>
            </a:r>
            <a:r>
              <a:rPr lang="ru-RU" sz="3200" dirty="0" err="1">
                <a:latin typeface="Times New Roman" pitchFamily="18" charset="0"/>
                <a:cs typeface="Times New Roman" pitchFamily="18" charset="0"/>
              </a:rPr>
              <a:t>алмасады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Сондықтан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еріген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оттегінің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көбін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ұлпаға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беріп</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өзі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көмірқышқыл</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газымен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қанығып</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4" tooltip="Вена"/>
              </a:rPr>
              <a:t>вена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қанына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айналады</a:t>
            </a:r>
            <a:r>
              <a:rPr lang="ru-RU" sz="3200" dirty="0">
                <a:latin typeface="Times New Roman" pitchFamily="18" charset="0"/>
                <a:cs typeface="Times New Roman" pitchFamily="18" charset="0"/>
              </a:rPr>
              <a:t>.</a:t>
            </a:r>
          </a:p>
        </p:txBody>
      </p:sp>
    </p:spTree>
    <p:extLst>
      <p:ext uri="{BB962C8B-B14F-4D97-AF65-F5344CB8AC3E}">
        <p14:creationId xmlns:p14="http://schemas.microsoft.com/office/powerpoint/2010/main" val="2771861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291</TotalTime>
  <Words>1264</Words>
  <Application>Microsoft Office PowerPoint</Application>
  <PresentationFormat>Экран (4:3)</PresentationFormat>
  <Paragraphs>183</Paragraphs>
  <Slides>44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44</vt:i4>
      </vt:variant>
    </vt:vector>
  </HeadingPairs>
  <TitlesOfParts>
    <vt:vector size="53" baseType="lpstr">
      <vt:lpstr>Arial</vt:lpstr>
      <vt:lpstr>Calibri</vt:lpstr>
      <vt:lpstr>Constantia</vt:lpstr>
      <vt:lpstr>inherit</vt:lpstr>
      <vt:lpstr>Segoe Print</vt:lpstr>
      <vt:lpstr>Times New Roman</vt:lpstr>
      <vt:lpstr>Wingdings 2</vt:lpstr>
      <vt:lpstr>Wingdings 3</vt:lpstr>
      <vt:lpstr>Поток</vt:lpstr>
      <vt:lpstr>Презентация PowerPoint</vt:lpstr>
      <vt:lpstr>Презентация PowerPoint</vt:lpstr>
      <vt:lpstr>Қан айналым жүйесінің қызметі </vt:lpstr>
      <vt:lpstr>Қызметі.</vt:lpstr>
      <vt:lpstr>Презентация PowerPoint</vt:lpstr>
      <vt:lpstr>Артериялар қантамырлары </vt:lpstr>
      <vt:lpstr>Артерия</vt:lpstr>
      <vt:lpstr>Вена қантамырлары </vt:lpstr>
      <vt:lpstr>Қылтамырлар </vt:lpstr>
      <vt:lpstr>Презентация PowerPoint</vt:lpstr>
      <vt:lpstr>Үлкен және кіші қан айналыс шеңбері </vt:lpstr>
      <vt:lpstr>Презентация PowerPoint</vt:lpstr>
      <vt:lpstr>Презентация PowerPoint</vt:lpstr>
      <vt:lpstr>Презентация PowerPoint</vt:lpstr>
      <vt:lpstr>Ұқсастығы.</vt:lpstr>
      <vt:lpstr>Гемодинамика </vt:lpstr>
      <vt:lpstr>Презентация PowerPoint</vt:lpstr>
      <vt:lpstr>Негізгі заңдылықтар</vt:lpstr>
      <vt:lpstr>Қан ағудың қозғаушы күші</vt:lpstr>
      <vt:lpstr>Қан тамырлардағы қанның көлемі</vt:lpstr>
      <vt:lpstr>Презентация PowerPoint</vt:lpstr>
      <vt:lpstr>Топографиясы:</vt:lpstr>
      <vt:lpstr>Презентация PowerPoint</vt:lpstr>
      <vt:lpstr>Презентация PowerPoint</vt:lpstr>
      <vt:lpstr>Жүрек камералары:</vt:lpstr>
      <vt:lpstr>Презентация PowerPoint</vt:lpstr>
      <vt:lpstr>Презентация PowerPoint</vt:lpstr>
      <vt:lpstr>ЖҮРЕКТІҢ БЕТТЕРІ:</vt:lpstr>
      <vt:lpstr>Презентация PowerPoint</vt:lpstr>
      <vt:lpstr>ЖҮРЕК КАМЕРАЛАРЫ:</vt:lpstr>
      <vt:lpstr>Презентация PowerPoint</vt:lpstr>
      <vt:lpstr>Презентация PowerPoint</vt:lpstr>
      <vt:lpstr>ЖҮРЕК ҚАБАТТАРЫ: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Атанбаева Гулшат</cp:lastModifiedBy>
  <cp:revision>35</cp:revision>
  <dcterms:created xsi:type="dcterms:W3CDTF">2016-09-30T20:17:39Z</dcterms:created>
  <dcterms:modified xsi:type="dcterms:W3CDTF">2019-03-28T04:01:52Z</dcterms:modified>
</cp:coreProperties>
</file>